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3" r:id="rId1"/>
  </p:sldMasterIdLst>
  <p:notesMasterIdLst>
    <p:notesMasterId r:id="rId18"/>
  </p:notesMasterIdLst>
  <p:sldIdLst>
    <p:sldId id="256" r:id="rId2"/>
    <p:sldId id="257" r:id="rId3"/>
    <p:sldId id="270" r:id="rId4"/>
    <p:sldId id="271" r:id="rId5"/>
    <p:sldId id="258" r:id="rId6"/>
    <p:sldId id="259" r:id="rId7"/>
    <p:sldId id="260" r:id="rId8"/>
    <p:sldId id="261" r:id="rId9"/>
    <p:sldId id="262" r:id="rId10"/>
    <p:sldId id="268" r:id="rId11"/>
    <p:sldId id="267" r:id="rId12"/>
    <p:sldId id="264" r:id="rId13"/>
    <p:sldId id="265" r:id="rId14"/>
    <p:sldId id="266" r:id="rId15"/>
    <p:sldId id="263" r:id="rId16"/>
    <p:sldId id="272"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71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4AB18B-64A2-4637-A0EA-C0AFA9A7FCB1}" type="datetimeFigureOut">
              <a:rPr lang="en-US" smtClean="0"/>
              <a:t>4/9/2018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A8C9C1-5AC6-4603-87A4-883DFD05F8CB}" type="slidenum">
              <a:rPr lang="en-US" smtClean="0"/>
              <a:t>‹#›</a:t>
            </a:fld>
            <a:endParaRPr lang="en-US"/>
          </a:p>
        </p:txBody>
      </p:sp>
    </p:spTree>
    <p:extLst>
      <p:ext uri="{BB962C8B-B14F-4D97-AF65-F5344CB8AC3E}">
        <p14:creationId xmlns:p14="http://schemas.microsoft.com/office/powerpoint/2010/main" val="38009129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Mandatory Continuing Nursing Education</a:t>
            </a:r>
          </a:p>
          <a:p>
            <a:r>
              <a:rPr lang="en-GB" dirty="0" smtClean="0"/>
              <a:t> </a:t>
            </a:r>
          </a:p>
          <a:p>
            <a:r>
              <a:rPr lang="en-GB" dirty="0" smtClean="0"/>
              <a:t>There is a rapid expansion of techniques and knowledge in the field of health. Researchers James Morrison, James Kelly, and Carl Lindsay have approximated that the half-life of knowledge gotten in the school of medicine is about 5 years. Thus, in just 5 years 50% of what a physician learns in a medical school will be irrelevant. With such a huge increase in the knowledge base, it is important that clinical professionals, such as nurses, dentists, and physicians constantly update or enhance their skills. For nursing practitioners, constantly improving education is important for proper and effective nursing care. The quantity of knowledge/information required to care for patients who are critically ill can't be simply gained through experience in the ward or at the patient's bedside. The current stress on competency in healthcare means that experience alone is no longer enough. The current environment requires a constant emphasis on a nursing practitioner to constantly improve their education. Nursing practitioners have a legal and professional duty to update their skills and knowledge and to apply that knowledge at their workplace (Dickerson, 2010). </a:t>
            </a:r>
          </a:p>
          <a:p>
            <a:endParaRPr lang="en-US" dirty="0"/>
          </a:p>
        </p:txBody>
      </p:sp>
      <p:sp>
        <p:nvSpPr>
          <p:cNvPr id="4" name="Slide Number Placeholder 3"/>
          <p:cNvSpPr>
            <a:spLocks noGrp="1"/>
          </p:cNvSpPr>
          <p:nvPr>
            <p:ph type="sldNum" sz="quarter" idx="10"/>
          </p:nvPr>
        </p:nvSpPr>
        <p:spPr/>
        <p:txBody>
          <a:bodyPr/>
          <a:lstStyle/>
          <a:p>
            <a:fld id="{D7A8C9C1-5AC6-4603-87A4-883DFD05F8CB}" type="slidenum">
              <a:rPr lang="en-US" smtClean="0"/>
              <a:t>2</a:t>
            </a:fld>
            <a:endParaRPr lang="en-US"/>
          </a:p>
        </p:txBody>
      </p:sp>
    </p:spTree>
    <p:extLst>
      <p:ext uri="{BB962C8B-B14F-4D97-AF65-F5344CB8AC3E}">
        <p14:creationId xmlns:p14="http://schemas.microsoft.com/office/powerpoint/2010/main" val="35189592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Relationship to ANA Scope and Standards of Practice </a:t>
            </a:r>
          </a:p>
          <a:p>
            <a:r>
              <a:rPr lang="en-US" sz="1200" kern="1200" dirty="0" smtClean="0">
                <a:solidFill>
                  <a:schemeClr val="tx1"/>
                </a:solidFill>
                <a:effectLst/>
                <a:latin typeface="+mn-lt"/>
                <a:ea typeface="+mn-ea"/>
                <a:cs typeface="+mn-cs"/>
              </a:rPr>
              <a:t>Various methods of ensuring competence have been discussed by ANA through its expert panel and recommendations made. Founded on the premise that the huge majority of the nation's 2.6 million registered nurses are practicing in a competent way, the Expert Panel, engaged during the year 1999, came up with the subsequent presuppositions related to "continuing competence</a:t>
            </a:r>
            <a:r>
              <a:rPr lang="en-US" sz="1200" kern="1200" dirty="0" smtClean="0">
                <a:solidFill>
                  <a:schemeClr val="tx1"/>
                </a:solidFill>
                <a:effectLst/>
                <a:latin typeface="+mn-lt"/>
                <a:ea typeface="+mn-ea"/>
                <a:cs typeface="+mn-cs"/>
              </a:rPr>
              <a:t>:“</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a:t>
            </a:r>
            <a:r>
              <a:rPr lang="en-US" sz="1200" kern="1200" dirty="0" smtClean="0">
                <a:solidFill>
                  <a:schemeClr val="tx1"/>
                </a:solidFill>
                <a:effectLst/>
                <a:latin typeface="+mn-lt"/>
                <a:ea typeface="+mn-ea"/>
                <a:cs typeface="+mn-cs"/>
              </a:rPr>
              <a:t>aim of guaranteeing continuing competence is the protection of the public and improvement of the profession via the professional development of nurses.</a:t>
            </a:r>
          </a:p>
          <a:p>
            <a:endParaRPr lang="en-US" dirty="0"/>
          </a:p>
        </p:txBody>
      </p:sp>
      <p:sp>
        <p:nvSpPr>
          <p:cNvPr id="4" name="Slide Number Placeholder 3"/>
          <p:cNvSpPr>
            <a:spLocks noGrp="1"/>
          </p:cNvSpPr>
          <p:nvPr>
            <p:ph type="sldNum" sz="quarter" idx="10"/>
          </p:nvPr>
        </p:nvSpPr>
        <p:spPr/>
        <p:txBody>
          <a:bodyPr/>
          <a:lstStyle/>
          <a:p>
            <a:fld id="{D7A8C9C1-5AC6-4603-87A4-883DFD05F8CB}" type="slidenum">
              <a:rPr lang="en-US" smtClean="0"/>
              <a:t>11</a:t>
            </a:fld>
            <a:endParaRPr lang="en-US"/>
          </a:p>
        </p:txBody>
      </p:sp>
    </p:spTree>
    <p:extLst>
      <p:ext uri="{BB962C8B-B14F-4D97-AF65-F5344CB8AC3E}">
        <p14:creationId xmlns:p14="http://schemas.microsoft.com/office/powerpoint/2010/main" val="9474961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smtClean="0">
                <a:solidFill>
                  <a:schemeClr val="tx1"/>
                </a:solidFill>
                <a:effectLst/>
                <a:latin typeface="+mn-lt"/>
                <a:ea typeface="+mn-ea"/>
                <a:cs typeface="+mn-cs"/>
              </a:rPr>
              <a:t>The nursing profession is a highly esteemed and somewhat complex system of care for an individual. It involves subjectivity in some cases, such as what a nurse can converse with a patient about, but there is always that line that cannot be crossed, the line between professionalism and friendship (or even intrusiveness). In order to understand such standards and what nursing is really about, the American Nurses Association have illustrated these ideas in their book, Nursing: Scope and Standards of Practice. The ANA’s scope of nursing and set of standards is based, or grows from, the current definition of the nursing practice. The scope of something describes the who, what, where, when, why, and how of that practice. In addition, a standard, in any given practice, involves responsibilities for which members of that practice are held accountable and reflects the values and priorities of that practice. The definition of nursing encompasses ideas of optimization of health, the prevention of illness, and human advocacy to demonstrate the scope and the high standards of nurses.</a:t>
            </a:r>
            <a:endParaRPr lang="en-US" dirty="0"/>
          </a:p>
        </p:txBody>
      </p:sp>
      <p:sp>
        <p:nvSpPr>
          <p:cNvPr id="4" name="Slide Number Placeholder 3"/>
          <p:cNvSpPr>
            <a:spLocks noGrp="1"/>
          </p:cNvSpPr>
          <p:nvPr>
            <p:ph type="sldNum" sz="quarter" idx="10"/>
          </p:nvPr>
        </p:nvSpPr>
        <p:spPr/>
        <p:txBody>
          <a:bodyPr/>
          <a:lstStyle/>
          <a:p>
            <a:fld id="{D7A8C9C1-5AC6-4603-87A4-883DFD05F8CB}" type="slidenum">
              <a:rPr lang="en-US" smtClean="0"/>
              <a:t>12</a:t>
            </a:fld>
            <a:endParaRPr lang="en-US"/>
          </a:p>
        </p:txBody>
      </p:sp>
    </p:spTree>
    <p:extLst>
      <p:ext uri="{BB962C8B-B14F-4D97-AF65-F5344CB8AC3E}">
        <p14:creationId xmlns:p14="http://schemas.microsoft.com/office/powerpoint/2010/main" val="6762454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ANA Code of Ethics</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ANA’s Code of Ethics for Nurses with Interpretive Statements is the promise that nurses are doing their best to provide care for their patients and their communities and are supporting each other in the process so that all nurses can fulfil their ethical and professional obligations. It is important tool that can be used now as leverage to a better future for nurses, patients and healthcare” (ANA, 2017).</a:t>
            </a:r>
            <a:endParaRPr lang="en-US"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Provision 1:</a:t>
            </a:r>
            <a:r>
              <a:rPr lang="en-GB" sz="1200" kern="1200" dirty="0" smtClean="0">
                <a:solidFill>
                  <a:schemeClr val="tx1"/>
                </a:solidFill>
                <a:effectLst/>
                <a:latin typeface="+mn-lt"/>
                <a:ea typeface="+mn-ea"/>
                <a:cs typeface="+mn-cs"/>
              </a:rPr>
              <a:t> The nurse practices with compassion and respect for the inherent dignity, worth, and unique attributes of every person.</a:t>
            </a:r>
            <a:endParaRPr lang="en-US"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Provision 2:</a:t>
            </a:r>
            <a:r>
              <a:rPr lang="en-GB" sz="1200" kern="1200" dirty="0" smtClean="0">
                <a:solidFill>
                  <a:schemeClr val="tx1"/>
                </a:solidFill>
                <a:effectLst/>
                <a:latin typeface="+mn-lt"/>
                <a:ea typeface="+mn-ea"/>
                <a:cs typeface="+mn-cs"/>
              </a:rPr>
              <a:t> The nurse’s primary commitment is to the patient, whether an individual, family, group, community, or population.</a:t>
            </a:r>
            <a:endParaRPr lang="en-US"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Provision 3:</a:t>
            </a:r>
            <a:r>
              <a:rPr lang="en-GB" sz="1200" kern="1200" dirty="0" smtClean="0">
                <a:solidFill>
                  <a:schemeClr val="tx1"/>
                </a:solidFill>
                <a:effectLst/>
                <a:latin typeface="+mn-lt"/>
                <a:ea typeface="+mn-ea"/>
                <a:cs typeface="+mn-cs"/>
              </a:rPr>
              <a:t> The nurse promotes, advocates for, and protects the rights, health, and safety of the patient.</a:t>
            </a:r>
            <a:endParaRPr lang="en-US"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Provision 4:</a:t>
            </a:r>
            <a:r>
              <a:rPr lang="en-GB" sz="1200" kern="1200" dirty="0" smtClean="0">
                <a:solidFill>
                  <a:schemeClr val="tx1"/>
                </a:solidFill>
                <a:effectLst/>
                <a:latin typeface="+mn-lt"/>
                <a:ea typeface="+mn-ea"/>
                <a:cs typeface="+mn-cs"/>
              </a:rPr>
              <a:t> The nurse has authority, accountability, and responsibility for nursing practice; makes decisions; and takes action consistent with the obligation to promote health and to provide optimal care.</a:t>
            </a:r>
            <a:endParaRPr lang="en-US"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Provision 5:</a:t>
            </a:r>
            <a:r>
              <a:rPr lang="en-GB" sz="1200" kern="1200" dirty="0" smtClean="0">
                <a:solidFill>
                  <a:schemeClr val="tx1"/>
                </a:solidFill>
                <a:effectLst/>
                <a:latin typeface="+mn-lt"/>
                <a:ea typeface="+mn-ea"/>
                <a:cs typeface="+mn-cs"/>
              </a:rPr>
              <a:t> The nurse owes the same duties to self as to others, including the responsibility to promote health and safety, preserve wholeness of character and integrity, maintain competence, and continue personal and professional growth.</a:t>
            </a:r>
            <a:endParaRPr lang="en-US"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Provision 6:</a:t>
            </a:r>
            <a:r>
              <a:rPr lang="en-GB" sz="1200" kern="1200" dirty="0" smtClean="0">
                <a:solidFill>
                  <a:schemeClr val="tx1"/>
                </a:solidFill>
                <a:effectLst/>
                <a:latin typeface="+mn-lt"/>
                <a:ea typeface="+mn-ea"/>
                <a:cs typeface="+mn-cs"/>
              </a:rPr>
              <a:t> The nurse, through individual and collective effort, establishes, maintains, and improves the ethical environment of the work setting and conditions of employment that are conducive to safe, quality health care</a:t>
            </a:r>
            <a:endParaRPr lang="en-US" sz="1200" kern="1200" dirty="0" smtClean="0">
              <a:solidFill>
                <a:schemeClr val="tx1"/>
              </a:solidFill>
              <a:effectLst/>
              <a:latin typeface="+mn-lt"/>
              <a:ea typeface="+mn-ea"/>
              <a:cs typeface="+mn-cs"/>
            </a:endParaRPr>
          </a:p>
          <a:p>
            <a:r>
              <a:rPr lang="en-IN" sz="1200" b="1" kern="1200" dirty="0" smtClean="0">
                <a:solidFill>
                  <a:schemeClr val="tx1"/>
                </a:solidFill>
                <a:effectLst/>
                <a:latin typeface="+mn-lt"/>
                <a:ea typeface="+mn-ea"/>
                <a:cs typeface="+mn-cs"/>
              </a:rPr>
              <a:t>Provision 7:</a:t>
            </a:r>
            <a:r>
              <a:rPr lang="en-IN" sz="1200" kern="1200" dirty="0" smtClean="0">
                <a:solidFill>
                  <a:schemeClr val="tx1"/>
                </a:solidFill>
                <a:effectLst/>
                <a:latin typeface="+mn-lt"/>
                <a:ea typeface="+mn-ea"/>
                <a:cs typeface="+mn-cs"/>
              </a:rPr>
              <a:t> The nurse, in all roles and settings, advances the profession through research and scholarly inquiry, professional standards development, and the generation of both nursing and health policy. </a:t>
            </a:r>
            <a:endParaRPr lang="en-US" sz="1200" kern="1200" dirty="0" smtClean="0">
              <a:solidFill>
                <a:schemeClr val="tx1"/>
              </a:solidFill>
              <a:effectLst/>
              <a:latin typeface="+mn-lt"/>
              <a:ea typeface="+mn-ea"/>
              <a:cs typeface="+mn-cs"/>
            </a:endParaRPr>
          </a:p>
          <a:p>
            <a:r>
              <a:rPr lang="en-IN" sz="1200" b="1" kern="1200" dirty="0" smtClean="0">
                <a:solidFill>
                  <a:schemeClr val="tx1"/>
                </a:solidFill>
                <a:effectLst/>
                <a:latin typeface="+mn-lt"/>
                <a:ea typeface="+mn-ea"/>
                <a:cs typeface="+mn-cs"/>
              </a:rPr>
              <a:t>Provision 8:</a:t>
            </a:r>
            <a:r>
              <a:rPr lang="en-IN" sz="1200" kern="1200" dirty="0" smtClean="0">
                <a:solidFill>
                  <a:schemeClr val="tx1"/>
                </a:solidFill>
                <a:effectLst/>
                <a:latin typeface="+mn-lt"/>
                <a:ea typeface="+mn-ea"/>
                <a:cs typeface="+mn-cs"/>
              </a:rPr>
              <a:t> The nurse collaborates with other health professionals and the public to protect human rights, promote health diplomacy, and reduce health disparities. </a:t>
            </a:r>
            <a:endParaRPr lang="en-US" sz="1200" kern="1200" dirty="0" smtClean="0">
              <a:solidFill>
                <a:schemeClr val="tx1"/>
              </a:solidFill>
              <a:effectLst/>
              <a:latin typeface="+mn-lt"/>
              <a:ea typeface="+mn-ea"/>
              <a:cs typeface="+mn-cs"/>
            </a:endParaRPr>
          </a:p>
          <a:p>
            <a:r>
              <a:rPr lang="en-IN" sz="1200" b="1" kern="1200" dirty="0" smtClean="0">
                <a:solidFill>
                  <a:schemeClr val="tx1"/>
                </a:solidFill>
                <a:effectLst/>
                <a:latin typeface="+mn-lt"/>
                <a:ea typeface="+mn-ea"/>
                <a:cs typeface="+mn-cs"/>
              </a:rPr>
              <a:t>Provision 9:</a:t>
            </a:r>
            <a:r>
              <a:rPr lang="en-IN" sz="1200" kern="1200" dirty="0" smtClean="0">
                <a:solidFill>
                  <a:schemeClr val="tx1"/>
                </a:solidFill>
                <a:effectLst/>
                <a:latin typeface="+mn-lt"/>
                <a:ea typeface="+mn-ea"/>
                <a:cs typeface="+mn-cs"/>
              </a:rPr>
              <a:t> The profession of nursing, collectively through its professional organizations, must articulate nursing values, maintain the integrity of the profession, and integrate principle of social justice into nursing and health policy.</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D7A8C9C1-5AC6-4603-87A4-883DFD05F8CB}" type="slidenum">
              <a:rPr lang="en-US" smtClean="0"/>
              <a:t>13</a:t>
            </a:fld>
            <a:endParaRPr lang="en-US"/>
          </a:p>
        </p:txBody>
      </p:sp>
    </p:spTree>
    <p:extLst>
      <p:ext uri="{BB962C8B-B14F-4D97-AF65-F5344CB8AC3E}">
        <p14:creationId xmlns:p14="http://schemas.microsoft.com/office/powerpoint/2010/main" val="32721612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ANA Code of Ethics</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ANA’s Code of Ethics for Nurses with Interpretive Statements is the promise that nurses are doing their best to provide care for their patients and their communities and are supporting each other in the process so that all nurses can fulfil their ethical and professional obligations. It is important tool that can be used now as leverage to a better future for nurses, patients and healthcare” (ANA, 2017).</a:t>
            </a:r>
            <a:endParaRPr lang="en-US"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Provision 1:</a:t>
            </a:r>
            <a:r>
              <a:rPr lang="en-GB" sz="1200" kern="1200" dirty="0" smtClean="0">
                <a:solidFill>
                  <a:schemeClr val="tx1"/>
                </a:solidFill>
                <a:effectLst/>
                <a:latin typeface="+mn-lt"/>
                <a:ea typeface="+mn-ea"/>
                <a:cs typeface="+mn-cs"/>
              </a:rPr>
              <a:t> The nurse practices with compassion and respect for the inherent dignity, worth, and unique attributes of every person.</a:t>
            </a:r>
            <a:endParaRPr lang="en-US"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Provision 2:</a:t>
            </a:r>
            <a:r>
              <a:rPr lang="en-GB" sz="1200" kern="1200" dirty="0" smtClean="0">
                <a:solidFill>
                  <a:schemeClr val="tx1"/>
                </a:solidFill>
                <a:effectLst/>
                <a:latin typeface="+mn-lt"/>
                <a:ea typeface="+mn-ea"/>
                <a:cs typeface="+mn-cs"/>
              </a:rPr>
              <a:t> The nurse’s primary commitment is to the patient, whether an individual, family, group, community, or population.</a:t>
            </a:r>
            <a:endParaRPr lang="en-US"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Provision 3:</a:t>
            </a:r>
            <a:r>
              <a:rPr lang="en-GB" sz="1200" kern="1200" dirty="0" smtClean="0">
                <a:solidFill>
                  <a:schemeClr val="tx1"/>
                </a:solidFill>
                <a:effectLst/>
                <a:latin typeface="+mn-lt"/>
                <a:ea typeface="+mn-ea"/>
                <a:cs typeface="+mn-cs"/>
              </a:rPr>
              <a:t> The nurse promotes, advocates for, and protects the rights, health, and safety of the patient.</a:t>
            </a:r>
            <a:endParaRPr lang="en-US"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Provision 4:</a:t>
            </a:r>
            <a:r>
              <a:rPr lang="en-GB" sz="1200" kern="1200" dirty="0" smtClean="0">
                <a:solidFill>
                  <a:schemeClr val="tx1"/>
                </a:solidFill>
                <a:effectLst/>
                <a:latin typeface="+mn-lt"/>
                <a:ea typeface="+mn-ea"/>
                <a:cs typeface="+mn-cs"/>
              </a:rPr>
              <a:t> The nurse has authority, accountability, and responsibility for nursing practice; makes decisions; and takes action consistent with the obligation to promote health and to provide optimal care.</a:t>
            </a:r>
            <a:endParaRPr lang="en-US"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Provision 5:</a:t>
            </a:r>
            <a:r>
              <a:rPr lang="en-GB" sz="1200" kern="1200" dirty="0" smtClean="0">
                <a:solidFill>
                  <a:schemeClr val="tx1"/>
                </a:solidFill>
                <a:effectLst/>
                <a:latin typeface="+mn-lt"/>
                <a:ea typeface="+mn-ea"/>
                <a:cs typeface="+mn-cs"/>
              </a:rPr>
              <a:t> The nurse owes the same duties to self as to others, including the responsibility to promote health and safety, preserve wholeness of character and integrity, maintain competence, and continue personal and professional growth.</a:t>
            </a:r>
            <a:endParaRPr lang="en-US"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Provision 6:</a:t>
            </a:r>
            <a:r>
              <a:rPr lang="en-GB" sz="1200" kern="1200" dirty="0" smtClean="0">
                <a:solidFill>
                  <a:schemeClr val="tx1"/>
                </a:solidFill>
                <a:effectLst/>
                <a:latin typeface="+mn-lt"/>
                <a:ea typeface="+mn-ea"/>
                <a:cs typeface="+mn-cs"/>
              </a:rPr>
              <a:t> The nurse, through individual and collective effort, establishes, maintains, and improves the ethical environment of the work setting and conditions of employment that are conducive to safe, quality health care</a:t>
            </a:r>
            <a:endParaRPr lang="en-US" sz="1200" kern="1200" dirty="0" smtClean="0">
              <a:solidFill>
                <a:schemeClr val="tx1"/>
              </a:solidFill>
              <a:effectLst/>
              <a:latin typeface="+mn-lt"/>
              <a:ea typeface="+mn-ea"/>
              <a:cs typeface="+mn-cs"/>
            </a:endParaRPr>
          </a:p>
          <a:p>
            <a:r>
              <a:rPr lang="en-IN" sz="1200" b="1" kern="1200" dirty="0" smtClean="0">
                <a:solidFill>
                  <a:schemeClr val="tx1"/>
                </a:solidFill>
                <a:effectLst/>
                <a:latin typeface="+mn-lt"/>
                <a:ea typeface="+mn-ea"/>
                <a:cs typeface="+mn-cs"/>
              </a:rPr>
              <a:t>Provision 7:</a:t>
            </a:r>
            <a:r>
              <a:rPr lang="en-IN" sz="1200" kern="1200" dirty="0" smtClean="0">
                <a:solidFill>
                  <a:schemeClr val="tx1"/>
                </a:solidFill>
                <a:effectLst/>
                <a:latin typeface="+mn-lt"/>
                <a:ea typeface="+mn-ea"/>
                <a:cs typeface="+mn-cs"/>
              </a:rPr>
              <a:t> The nurse, in all roles and settings, advances the profession through research and scholarly inquiry, professional standards development, and the generation of both nursing and health policy. </a:t>
            </a:r>
            <a:endParaRPr lang="en-US" sz="1200" kern="1200" dirty="0" smtClean="0">
              <a:solidFill>
                <a:schemeClr val="tx1"/>
              </a:solidFill>
              <a:effectLst/>
              <a:latin typeface="+mn-lt"/>
              <a:ea typeface="+mn-ea"/>
              <a:cs typeface="+mn-cs"/>
            </a:endParaRPr>
          </a:p>
          <a:p>
            <a:r>
              <a:rPr lang="en-IN" sz="1200" b="1" kern="1200" dirty="0" smtClean="0">
                <a:solidFill>
                  <a:schemeClr val="tx1"/>
                </a:solidFill>
                <a:effectLst/>
                <a:latin typeface="+mn-lt"/>
                <a:ea typeface="+mn-ea"/>
                <a:cs typeface="+mn-cs"/>
              </a:rPr>
              <a:t>Provision 8:</a:t>
            </a:r>
            <a:r>
              <a:rPr lang="en-IN" sz="1200" kern="1200" dirty="0" smtClean="0">
                <a:solidFill>
                  <a:schemeClr val="tx1"/>
                </a:solidFill>
                <a:effectLst/>
                <a:latin typeface="+mn-lt"/>
                <a:ea typeface="+mn-ea"/>
                <a:cs typeface="+mn-cs"/>
              </a:rPr>
              <a:t> The nurse collaborates with other health professionals and the public to protect human rights, promote health diplomacy, and reduce health disparities. </a:t>
            </a:r>
            <a:endParaRPr lang="en-US" sz="1200" kern="1200" dirty="0" smtClean="0">
              <a:solidFill>
                <a:schemeClr val="tx1"/>
              </a:solidFill>
              <a:effectLst/>
              <a:latin typeface="+mn-lt"/>
              <a:ea typeface="+mn-ea"/>
              <a:cs typeface="+mn-cs"/>
            </a:endParaRPr>
          </a:p>
          <a:p>
            <a:r>
              <a:rPr lang="en-IN" sz="1200" b="1" kern="1200" dirty="0" smtClean="0">
                <a:solidFill>
                  <a:schemeClr val="tx1"/>
                </a:solidFill>
                <a:effectLst/>
                <a:latin typeface="+mn-lt"/>
                <a:ea typeface="+mn-ea"/>
                <a:cs typeface="+mn-cs"/>
              </a:rPr>
              <a:t>Provision 9:</a:t>
            </a:r>
            <a:r>
              <a:rPr lang="en-IN" sz="1200" kern="1200" dirty="0" smtClean="0">
                <a:solidFill>
                  <a:schemeClr val="tx1"/>
                </a:solidFill>
                <a:effectLst/>
                <a:latin typeface="+mn-lt"/>
                <a:ea typeface="+mn-ea"/>
                <a:cs typeface="+mn-cs"/>
              </a:rPr>
              <a:t> The profession of nursing, collectively through its professional organizations, must articulate nursing values, maintain the integrity of the profession, and integrate principle of social justice into nursing and health policy.</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D7A8C9C1-5AC6-4603-87A4-883DFD05F8CB}" type="slidenum">
              <a:rPr lang="en-US" smtClean="0"/>
              <a:t>14</a:t>
            </a:fld>
            <a:endParaRPr lang="en-US"/>
          </a:p>
        </p:txBody>
      </p:sp>
    </p:spTree>
    <p:extLst>
      <p:ext uri="{BB962C8B-B14F-4D97-AF65-F5344CB8AC3E}">
        <p14:creationId xmlns:p14="http://schemas.microsoft.com/office/powerpoint/2010/main" val="25473184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Pros </a:t>
            </a:r>
          </a:p>
          <a:p>
            <a:r>
              <a:rPr lang="en-US" sz="1200" kern="1200" dirty="0" smtClean="0">
                <a:solidFill>
                  <a:schemeClr val="tx1"/>
                </a:solidFill>
                <a:effectLst/>
                <a:latin typeface="+mn-lt"/>
                <a:ea typeface="+mn-ea"/>
                <a:cs typeface="+mn-cs"/>
              </a:rPr>
              <a:t>Mandates Education: Health technology and nursing practices are always changing. Almost every other day there are new healthcare innovations, medical breakthroughs, and threats of emerging illnesses. For the purpose of keeping up with the new trends in the field of medicine, continuing education is important for a nursing practitioner. Competence will help a nursing practitioner keep abreast with the new trends. Patients will be poorly served if nurses weren't required to further their studies. Thus, it is rational that continuing education be required. </a:t>
            </a:r>
          </a:p>
          <a:p>
            <a:r>
              <a:rPr lang="en-US" sz="1200" kern="1200" dirty="0" smtClean="0">
                <a:solidFill>
                  <a:schemeClr val="tx1"/>
                </a:solidFill>
                <a:effectLst/>
                <a:latin typeface="+mn-lt"/>
                <a:ea typeface="+mn-ea"/>
                <a:cs typeface="+mn-cs"/>
              </a:rPr>
              <a:t>Enhances Patient Outcomes: Through continuing education either via clinical trials, videos, webinars, or reading journals, nursing practitioners are able to enhance patient outcomes, which is their ultimate objective. </a:t>
            </a:r>
          </a:p>
          <a:p>
            <a:r>
              <a:rPr lang="en-US" sz="1200" kern="1200" dirty="0" smtClean="0">
                <a:solidFill>
                  <a:schemeClr val="tx1"/>
                </a:solidFill>
                <a:effectLst/>
                <a:latin typeface="+mn-lt"/>
                <a:ea typeface="+mn-ea"/>
                <a:cs typeface="+mn-cs"/>
              </a:rPr>
              <a:t>It Shows Professionalism: As nursing practitioners, work is ever changing. Putting these changes to the best use can only be done through dedication to learning. </a:t>
            </a:r>
          </a:p>
          <a:p>
            <a:r>
              <a:rPr lang="en-US" sz="1200" kern="1200" dirty="0" smtClean="0">
                <a:solidFill>
                  <a:schemeClr val="tx1"/>
                </a:solidFill>
                <a:effectLst/>
                <a:latin typeface="+mn-lt"/>
                <a:ea typeface="+mn-ea"/>
                <a:cs typeface="+mn-cs"/>
              </a:rPr>
              <a:t>It Enhances Networking: By attending seminars or reviewing journals, nurses are able to interact with other healthcare professionals. This interaction improves their knowledge and experience, and through this, they are able to enhance, shape and guide their practice.</a:t>
            </a:r>
          </a:p>
          <a:p>
            <a:endParaRPr lang="en-US" dirty="0"/>
          </a:p>
        </p:txBody>
      </p:sp>
      <p:sp>
        <p:nvSpPr>
          <p:cNvPr id="4" name="Slide Number Placeholder 3"/>
          <p:cNvSpPr>
            <a:spLocks noGrp="1"/>
          </p:cNvSpPr>
          <p:nvPr>
            <p:ph type="sldNum" sz="quarter" idx="10"/>
          </p:nvPr>
        </p:nvSpPr>
        <p:spPr/>
        <p:txBody>
          <a:bodyPr/>
          <a:lstStyle/>
          <a:p>
            <a:fld id="{D7A8C9C1-5AC6-4603-87A4-883DFD05F8CB}" type="slidenum">
              <a:rPr lang="en-US" smtClean="0"/>
              <a:t>3</a:t>
            </a:fld>
            <a:endParaRPr lang="en-US"/>
          </a:p>
        </p:txBody>
      </p:sp>
    </p:spTree>
    <p:extLst>
      <p:ext uri="{BB962C8B-B14F-4D97-AF65-F5344CB8AC3E}">
        <p14:creationId xmlns:p14="http://schemas.microsoft.com/office/powerpoint/2010/main" val="12087826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Cons </a:t>
            </a:r>
          </a:p>
          <a:p>
            <a:r>
              <a:rPr lang="en-US" sz="1200" kern="1200" dirty="0" smtClean="0">
                <a:solidFill>
                  <a:schemeClr val="tx1"/>
                </a:solidFill>
                <a:effectLst/>
                <a:latin typeface="+mn-lt"/>
                <a:ea typeface="+mn-ea"/>
                <a:cs typeface="+mn-cs"/>
              </a:rPr>
              <a:t>Cost: Continuing with education can be expensive. For example, it is expensive to pay for staff to attend a nursing conference or seminar and for them to be away from the patients' side. Moreover, subscribing to journals and purchasing teaching videos requires a lot of money. Finally, incorporating a change, either new innovation or a way of doing things, can be expensive, since it might require the purchase of new equipment or re-training of personnel. </a:t>
            </a:r>
          </a:p>
          <a:p>
            <a:r>
              <a:rPr lang="en-US" sz="1200" kern="1200" dirty="0" smtClean="0">
                <a:solidFill>
                  <a:schemeClr val="tx1"/>
                </a:solidFill>
                <a:effectLst/>
                <a:latin typeface="+mn-lt"/>
                <a:ea typeface="+mn-ea"/>
                <a:cs typeface="+mn-cs"/>
              </a:rPr>
              <a:t>Time: Incorporating a change requires a lot of time, as does continuing education. Continuing education means that nurses have to spend a lot of time away from patients to complete their credit hours, and in most cases, this is frowned upon. </a:t>
            </a:r>
          </a:p>
          <a:p>
            <a:r>
              <a:rPr lang="en-US" sz="1200" kern="1200" dirty="0" smtClean="0">
                <a:solidFill>
                  <a:schemeClr val="tx1"/>
                </a:solidFill>
                <a:effectLst/>
                <a:latin typeface="+mn-lt"/>
                <a:ea typeface="+mn-ea"/>
                <a:cs typeface="+mn-cs"/>
              </a:rPr>
              <a:t>Learning and education are always important. However, since one is learning through continuing education, this doesn't necessarily mean that there will be an improvement in practice. Some opponents of continuing education might opine that more knowledge doesn't equate to better services/practices. Arguing the validity of continuing education credit hours taking a lot of time and is often intense. The pros and cons presented above are only examples of the kind of arguments that can be brought forth to debate the validity of continuing education. Without a doubt, continuing education can enhance patient outcomes. However, it is rational for one to challenge the idea that continuing learning in the field of nursing is a must for continued licensure.</a:t>
            </a:r>
          </a:p>
          <a:p>
            <a:endParaRPr lang="en-US" dirty="0"/>
          </a:p>
        </p:txBody>
      </p:sp>
      <p:sp>
        <p:nvSpPr>
          <p:cNvPr id="4" name="Slide Number Placeholder 3"/>
          <p:cNvSpPr>
            <a:spLocks noGrp="1"/>
          </p:cNvSpPr>
          <p:nvPr>
            <p:ph type="sldNum" sz="quarter" idx="10"/>
          </p:nvPr>
        </p:nvSpPr>
        <p:spPr/>
        <p:txBody>
          <a:bodyPr/>
          <a:lstStyle/>
          <a:p>
            <a:fld id="{D7A8C9C1-5AC6-4603-87A4-883DFD05F8CB}" type="slidenum">
              <a:rPr lang="en-US" smtClean="0"/>
              <a:t>4</a:t>
            </a:fld>
            <a:endParaRPr lang="en-US"/>
          </a:p>
        </p:txBody>
      </p:sp>
    </p:spTree>
    <p:extLst>
      <p:ext uri="{BB962C8B-B14F-4D97-AF65-F5344CB8AC3E}">
        <p14:creationId xmlns:p14="http://schemas.microsoft.com/office/powerpoint/2010/main" val="26499505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Impact on Competency </a:t>
            </a:r>
          </a:p>
          <a:p>
            <a:r>
              <a:rPr lang="en-US" sz="1200" kern="1200" dirty="0" smtClean="0">
                <a:solidFill>
                  <a:schemeClr val="tx1"/>
                </a:solidFill>
                <a:effectLst/>
                <a:latin typeface="+mn-lt"/>
                <a:ea typeface="+mn-ea"/>
                <a:cs typeface="+mn-cs"/>
              </a:rPr>
              <a:t>As a nursing practitioner, one can only guarantee better patient outcomes through commitment to continuing education and the application of new knowledge and techniques gained through such education. Nurses who take care of critically ill patients ought to be competent to carry out tasks and make tough choices that could mean either life or death for the patients they are caring for. The demand for safe practice and competence forces individuals in the nursing profession to meet the goals of high quality care with programs in continuing education. It is obvious that nursing practitioners can't afford to continue practicing only with their basic education. Neither can they depend on obsolete policies gained from educators who insist on using outdated principles and "facts" from the twentieth century. Additionally, gaining experience at the patient's bedside on a day-to-day basis doesn't necessarily mean that a nurse is current. On the contrary, it has been revealed that incorporation of new knowledge into nursing practice can take as much as seventeen years in certain circumstances. The time taken in integrating new knowledge into practice is scary. Another argument that has been put forth to support continuing education is that continued learning has in fact been listed on a report by the Pew Commission as one of the twenty-one competencies for current health care professionals. All nursing practitioners who have specialty certification ought to show evidence of participating or attending continuing education programs, if they want to renew their certifications/licensing. Therefore, continuing education is evidence of specialization in nursing practice.</a:t>
            </a:r>
          </a:p>
          <a:p>
            <a:endParaRPr lang="en-US" dirty="0"/>
          </a:p>
        </p:txBody>
      </p:sp>
      <p:sp>
        <p:nvSpPr>
          <p:cNvPr id="4" name="Slide Number Placeholder 3"/>
          <p:cNvSpPr>
            <a:spLocks noGrp="1"/>
          </p:cNvSpPr>
          <p:nvPr>
            <p:ph type="sldNum" sz="quarter" idx="10"/>
          </p:nvPr>
        </p:nvSpPr>
        <p:spPr/>
        <p:txBody>
          <a:bodyPr/>
          <a:lstStyle/>
          <a:p>
            <a:fld id="{D7A8C9C1-5AC6-4603-87A4-883DFD05F8CB}" type="slidenum">
              <a:rPr lang="en-US" smtClean="0"/>
              <a:t>5</a:t>
            </a:fld>
            <a:endParaRPr lang="en-US"/>
          </a:p>
        </p:txBody>
      </p:sp>
    </p:spTree>
    <p:extLst>
      <p:ext uri="{BB962C8B-B14F-4D97-AF65-F5344CB8AC3E}">
        <p14:creationId xmlns:p14="http://schemas.microsoft.com/office/powerpoint/2010/main" val="19140921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Impact on Competency </a:t>
            </a:r>
          </a:p>
          <a:p>
            <a:r>
              <a:rPr lang="en-US" sz="1200" kern="1200" dirty="0" smtClean="0">
                <a:solidFill>
                  <a:schemeClr val="tx1"/>
                </a:solidFill>
                <a:effectLst/>
                <a:latin typeface="+mn-lt"/>
                <a:ea typeface="+mn-ea"/>
                <a:cs typeface="+mn-cs"/>
              </a:rPr>
              <a:t>As a nursing practitioner, one can only guarantee better patient outcomes through commitment to continuing education and the application of new knowledge and techniques gained through such education. Nurses who take care of critically ill patients ought to be competent to carry out tasks and make tough choices that could mean either life or death for the patients they are caring for. The demand for safe practice and competence forces individuals in the nursing profession to meet the goals of high quality care with programs in continuing education. It is obvious that nursing practitioners can't afford to continue practicing only with their basic education. Neither can they depend on obsolete policies gained from educators who insist on using outdated principles and "facts" from the twentieth century. Additionally, gaining experience at the patient's bedside on a day-to-day basis doesn't necessarily mean that a nurse is current. On the contrary, it has been revealed that incorporation of new knowledge into nursing practice can take as much as seventeen years in certain circumstances. The time taken in integrating new knowledge into practice is scary. Another argument that has been put forth to support continuing education is that continued learning has in fact been listed on a report by the Pew Commission as one of the twenty-one competencies for current health care professionals. All nursing practitioners who have specialty certification ought to show evidence of participating or attending continuing education programs, if they want to renew their certifications/licensing. Therefore, continuing education is evidence of specialization in nursing practice.</a:t>
            </a:r>
          </a:p>
          <a:p>
            <a:endParaRPr lang="en-US" dirty="0"/>
          </a:p>
        </p:txBody>
      </p:sp>
      <p:sp>
        <p:nvSpPr>
          <p:cNvPr id="4" name="Slide Number Placeholder 3"/>
          <p:cNvSpPr>
            <a:spLocks noGrp="1"/>
          </p:cNvSpPr>
          <p:nvPr>
            <p:ph type="sldNum" sz="quarter" idx="10"/>
          </p:nvPr>
        </p:nvSpPr>
        <p:spPr/>
        <p:txBody>
          <a:bodyPr/>
          <a:lstStyle/>
          <a:p>
            <a:fld id="{D7A8C9C1-5AC6-4603-87A4-883DFD05F8CB}" type="slidenum">
              <a:rPr lang="en-US" smtClean="0"/>
              <a:t>6</a:t>
            </a:fld>
            <a:endParaRPr lang="en-US"/>
          </a:p>
        </p:txBody>
      </p:sp>
    </p:spTree>
    <p:extLst>
      <p:ext uri="{BB962C8B-B14F-4D97-AF65-F5344CB8AC3E}">
        <p14:creationId xmlns:p14="http://schemas.microsoft.com/office/powerpoint/2010/main" val="16482107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Impact on Knowledge and Attitudes </a:t>
            </a:r>
          </a:p>
          <a:p>
            <a:r>
              <a:rPr lang="en-US" sz="1200" kern="1200" dirty="0" smtClean="0">
                <a:solidFill>
                  <a:schemeClr val="tx1"/>
                </a:solidFill>
                <a:effectLst/>
                <a:latin typeface="+mn-lt"/>
                <a:ea typeface="+mn-ea"/>
                <a:cs typeface="+mn-cs"/>
              </a:rPr>
              <a:t>The 10M (Institute of medicine) in a 2010 report that reviewed available literature looked at the impact of continuing education on clinical outcomes. Even though there were challenges in assessing outcomes, the report revealed that continuing education can enhance clinical outcomes, change attitudes and behaviors, and improve knowledge base. Continuing education has also been proved to enhance the professional conduct of nurses and also to increase their knowledge in patient management and their overall nursing practice. According to Florence Nightingale, nurses should always learn constantly, not just through experience and observation, but also through seeking new evidence and knowledge. Florence had recognized that the then accepted way of nursing conduct was not the best and she worked hard to come up with new ways of creating better nursing environments. This is similar to the current situation. Commitment to continuing education is a professional duty that nurses have to fulfill in order to ensure enhanced patient outcomes (Witt, 2011). </a:t>
            </a:r>
          </a:p>
          <a:p>
            <a:endParaRPr lang="en-US" dirty="0"/>
          </a:p>
        </p:txBody>
      </p:sp>
      <p:sp>
        <p:nvSpPr>
          <p:cNvPr id="4" name="Slide Number Placeholder 3"/>
          <p:cNvSpPr>
            <a:spLocks noGrp="1"/>
          </p:cNvSpPr>
          <p:nvPr>
            <p:ph type="sldNum" sz="quarter" idx="10"/>
          </p:nvPr>
        </p:nvSpPr>
        <p:spPr/>
        <p:txBody>
          <a:bodyPr/>
          <a:lstStyle/>
          <a:p>
            <a:fld id="{D7A8C9C1-5AC6-4603-87A4-883DFD05F8CB}" type="slidenum">
              <a:rPr lang="en-US" smtClean="0"/>
              <a:t>7</a:t>
            </a:fld>
            <a:endParaRPr lang="en-US"/>
          </a:p>
        </p:txBody>
      </p:sp>
    </p:spTree>
    <p:extLst>
      <p:ext uri="{BB962C8B-B14F-4D97-AF65-F5344CB8AC3E}">
        <p14:creationId xmlns:p14="http://schemas.microsoft.com/office/powerpoint/2010/main" val="29609617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Impact on Knowledge and Attitudes </a:t>
            </a:r>
          </a:p>
          <a:p>
            <a:r>
              <a:rPr lang="en-US" sz="1200" kern="1200" dirty="0" smtClean="0">
                <a:solidFill>
                  <a:schemeClr val="tx1"/>
                </a:solidFill>
                <a:effectLst/>
                <a:latin typeface="+mn-lt"/>
                <a:ea typeface="+mn-ea"/>
                <a:cs typeface="+mn-cs"/>
              </a:rPr>
              <a:t>The 10M (Institute of medicine) in a 2010 report that reviewed available literature looked at the impact of continuing education on clinical outcomes. Even though there were challenges in assessing outcomes, the report revealed that continuing education can enhance clinical outcomes, change attitudes and behaviors, and improve knowledge base. Continuing education has also been proved to enhance the professional conduct of nurses and also to increase their knowledge in patient management and their overall nursing practice. According to Florence Nightingale, nurses should always learn constantly, not just through experience and observation, but also through seeking new evidence and knowledge. Florence had recognized that the then accepted way of nursing conduct was not the best and she worked hard to come up with new ways of creating better nursing environments. This is similar to the current situation. Commitment to continuing education is a professional duty that nurses have to fulfill in order to ensure enhanced patient outcomes (Witt, 2011). </a:t>
            </a:r>
          </a:p>
          <a:p>
            <a:endParaRPr lang="en-US" dirty="0"/>
          </a:p>
        </p:txBody>
      </p:sp>
      <p:sp>
        <p:nvSpPr>
          <p:cNvPr id="4" name="Slide Number Placeholder 3"/>
          <p:cNvSpPr>
            <a:spLocks noGrp="1"/>
          </p:cNvSpPr>
          <p:nvPr>
            <p:ph type="sldNum" sz="quarter" idx="10"/>
          </p:nvPr>
        </p:nvSpPr>
        <p:spPr/>
        <p:txBody>
          <a:bodyPr/>
          <a:lstStyle/>
          <a:p>
            <a:fld id="{D7A8C9C1-5AC6-4603-87A4-883DFD05F8CB}" type="slidenum">
              <a:rPr lang="en-US" smtClean="0"/>
              <a:t>8</a:t>
            </a:fld>
            <a:endParaRPr lang="en-US"/>
          </a:p>
        </p:txBody>
      </p:sp>
    </p:spTree>
    <p:extLst>
      <p:ext uri="{BB962C8B-B14F-4D97-AF65-F5344CB8AC3E}">
        <p14:creationId xmlns:p14="http://schemas.microsoft.com/office/powerpoint/2010/main" val="13279731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Relationship to Professional Certification </a:t>
            </a:r>
          </a:p>
          <a:p>
            <a:r>
              <a:rPr lang="en-US" sz="1200" kern="1200" dirty="0" smtClean="0">
                <a:solidFill>
                  <a:schemeClr val="tx1"/>
                </a:solidFill>
                <a:effectLst/>
                <a:latin typeface="+mn-lt"/>
                <a:ea typeface="+mn-ea"/>
                <a:cs typeface="+mn-cs"/>
              </a:rPr>
              <a:t>States are turning to certification as an indicator of entry-level competence as they control advanced nursing practice. Certification in such instances is thus not a voluntary procedure, however, it is composed of a regulatory requirement to guarantee public safety and enhance public health. As an outcome, certifying bodies are expected to show that their previous certification exams truly display entry level skills and that their recertification procedures display constant competence.</a:t>
            </a:r>
          </a:p>
          <a:p>
            <a:r>
              <a:rPr lang="en-US" sz="1200" kern="1200" dirty="0" smtClean="0">
                <a:solidFill>
                  <a:schemeClr val="tx1"/>
                </a:solidFill>
                <a:effectLst/>
                <a:latin typeface="+mn-lt"/>
                <a:ea typeface="+mn-ea"/>
                <a:cs typeface="+mn-cs"/>
              </a:rPr>
              <a:t>Ever since the late 1970's, the primary assumptions concerning the utilization of certification to guarantee competence and its inherent value have been increasingly questioned. There is a shortage of empirical data from nursing and other related fields that validate the predictive power of certification as well as recertification examinations that has resulted to the assertion that certification does not possess an impact on patient outcomes. Nonetheless, ANCC's (American Nurses Credentialing Centre's) Institute for Research, Education and Consultation (IREC) lately completed the initial phase of a 3-part certification research effort, which picks out various promising results associated with the patient outcomes. A study was conducted on a randomized sample of more than forty thousand certified nurses in Canada and the U.S. whereby nineteen thousand responded. Upon the completion of the study, the nurses compared their pre-certification and post certification practice. In the description of their post certification practice: fifty one percent revealed more confidence in their practice; thirty five percent reported more confidence in their decision making capabilities; twenty eight percent revealed greater confidence in their complication identification capabilities; twenty three percent revealed greater effective communication as well as cooperation with other healthcare practitioners; and six percent reported less adverse errors and events in patient management than prior to their certification. Ann Cary, a PHD registered nurse, the principal investigator of the survey, mentioned that the data from this survey is paramount to an initial comprehension of the nature of quality outcomes and patient safety factors, which might be optimized via certification.</a:t>
            </a:r>
            <a:endParaRPr lang="en-US" dirty="0"/>
          </a:p>
        </p:txBody>
      </p:sp>
      <p:sp>
        <p:nvSpPr>
          <p:cNvPr id="4" name="Slide Number Placeholder 3"/>
          <p:cNvSpPr>
            <a:spLocks noGrp="1"/>
          </p:cNvSpPr>
          <p:nvPr>
            <p:ph type="sldNum" sz="quarter" idx="10"/>
          </p:nvPr>
        </p:nvSpPr>
        <p:spPr/>
        <p:txBody>
          <a:bodyPr/>
          <a:lstStyle/>
          <a:p>
            <a:fld id="{D7A8C9C1-5AC6-4603-87A4-883DFD05F8CB}" type="slidenum">
              <a:rPr lang="en-US" smtClean="0"/>
              <a:t>9</a:t>
            </a:fld>
            <a:endParaRPr lang="en-US"/>
          </a:p>
        </p:txBody>
      </p:sp>
    </p:spTree>
    <p:extLst>
      <p:ext uri="{BB962C8B-B14F-4D97-AF65-F5344CB8AC3E}">
        <p14:creationId xmlns:p14="http://schemas.microsoft.com/office/powerpoint/2010/main" val="879052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Relationship to Professional Certification </a:t>
            </a:r>
          </a:p>
          <a:p>
            <a:r>
              <a:rPr lang="en-US" sz="1200" kern="1200" dirty="0" smtClean="0">
                <a:solidFill>
                  <a:schemeClr val="tx1"/>
                </a:solidFill>
                <a:effectLst/>
                <a:latin typeface="+mn-lt"/>
                <a:ea typeface="+mn-ea"/>
                <a:cs typeface="+mn-cs"/>
              </a:rPr>
              <a:t>States are turning to certification as an indicator of entry-level competence as they control advanced nursing practice. Certification in such instances is thus not a voluntary procedure, however, it is composed of a regulatory requirement to guarantee public safety and enhance public health. As an outcome, certifying bodies are expected to show that their previous certification exams truly display entry level skills and that their recertification procedures display constant competence.</a:t>
            </a:r>
          </a:p>
          <a:p>
            <a:r>
              <a:rPr lang="en-US" sz="1200" kern="1200" dirty="0" smtClean="0">
                <a:solidFill>
                  <a:schemeClr val="tx1"/>
                </a:solidFill>
                <a:effectLst/>
                <a:latin typeface="+mn-lt"/>
                <a:ea typeface="+mn-ea"/>
                <a:cs typeface="+mn-cs"/>
              </a:rPr>
              <a:t>Ever since the late 1970's, the primary assumptions concerning the utilization of certification to guarantee competence and its inherent value have been increasingly questioned. There is a shortage of empirical data from nursing and other related fields that validate the predictive power of certification as well as recertification examinations that has resulted to the assertion that certification does not possess an impact on patient outcomes. Nonetheless, ANCC's (American Nurses Credentialing Centre's) Institute for Research, Education and Consultation (IREC) lately completed the initial phase of a 3-part certification research effort, which picks out various promising results associated with the patient outcomes. A study was conducted on a randomized sample of more than forty thousand certified nurses in Canada and the U.S. whereby nineteen thousand responded. Upon the completion of the study, the nurses compared their pre-certification and post certification practice. In the description of their post certification practice: fifty one percent revealed more confidence in their practice; thirty five percent reported more confidence in their decision making capabilities; twenty eight percent revealed greater confidence in their complication identification capabilities; twenty three percent revealed greater effective communication as well as cooperation with other healthcare practitioners; and six percent reported less adverse errors and events in patient management than prior to their certification. Ann Cary, a PHD registered nurse, the principal investigator of the survey, mentioned that the data from this survey is paramount to an initial comprehension of the nature of quality outcomes and patient safety factors, which might be optimized via certification.</a:t>
            </a:r>
            <a:endParaRPr lang="en-US" dirty="0"/>
          </a:p>
        </p:txBody>
      </p:sp>
      <p:sp>
        <p:nvSpPr>
          <p:cNvPr id="4" name="Slide Number Placeholder 3"/>
          <p:cNvSpPr>
            <a:spLocks noGrp="1"/>
          </p:cNvSpPr>
          <p:nvPr>
            <p:ph type="sldNum" sz="quarter" idx="10"/>
          </p:nvPr>
        </p:nvSpPr>
        <p:spPr/>
        <p:txBody>
          <a:bodyPr/>
          <a:lstStyle/>
          <a:p>
            <a:fld id="{D7A8C9C1-5AC6-4603-87A4-883DFD05F8CB}" type="slidenum">
              <a:rPr lang="en-US" smtClean="0"/>
              <a:t>10</a:t>
            </a:fld>
            <a:endParaRPr lang="en-US"/>
          </a:p>
        </p:txBody>
      </p:sp>
    </p:spTree>
    <p:extLst>
      <p:ext uri="{BB962C8B-B14F-4D97-AF65-F5344CB8AC3E}">
        <p14:creationId xmlns:p14="http://schemas.microsoft.com/office/powerpoint/2010/main" val="15804981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87DA88A-D3F0-4506-9C9B-7473AFB5C5F0}" type="datetimeFigureOut">
              <a:rPr lang="en-US" smtClean="0"/>
              <a:t>4/9/2018</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0C01BB6C-A94B-41DE-B5B9-7DD750A39EE4}" type="slidenum">
              <a:rPr lang="en-US" smtClean="0"/>
              <a:t>‹#›</a:t>
            </a:fld>
            <a:endParaRPr lang="en-US"/>
          </a:p>
        </p:txBody>
      </p:sp>
    </p:spTree>
    <p:extLst>
      <p:ext uri="{BB962C8B-B14F-4D97-AF65-F5344CB8AC3E}">
        <p14:creationId xmlns:p14="http://schemas.microsoft.com/office/powerpoint/2010/main" val="10344479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7DA88A-D3F0-4506-9C9B-7473AFB5C5F0}" type="datetimeFigureOut">
              <a:rPr lang="en-US" smtClean="0"/>
              <a:t>4/9/2018</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0C01BB6C-A94B-41DE-B5B9-7DD750A39EE4}" type="slidenum">
              <a:rPr lang="en-US" smtClean="0"/>
              <a:t>‹#›</a:t>
            </a:fld>
            <a:endParaRPr lang="en-US"/>
          </a:p>
        </p:txBody>
      </p:sp>
    </p:spTree>
    <p:extLst>
      <p:ext uri="{BB962C8B-B14F-4D97-AF65-F5344CB8AC3E}">
        <p14:creationId xmlns:p14="http://schemas.microsoft.com/office/powerpoint/2010/main" val="11243521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7DA88A-D3F0-4506-9C9B-7473AFB5C5F0}" type="datetimeFigureOut">
              <a:rPr lang="en-US" smtClean="0"/>
              <a:t>4/9/2018</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0C01BB6C-A94B-41DE-B5B9-7DD750A39EE4}"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646995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487DA88A-D3F0-4506-9C9B-7473AFB5C5F0}" type="datetimeFigureOut">
              <a:rPr lang="en-US" smtClean="0"/>
              <a:t>4/9/2018</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0C01BB6C-A94B-41DE-B5B9-7DD750A39EE4}" type="slidenum">
              <a:rPr lang="en-US" smtClean="0"/>
              <a:t>‹#›</a:t>
            </a:fld>
            <a:endParaRPr lang="en-US"/>
          </a:p>
        </p:txBody>
      </p:sp>
    </p:spTree>
    <p:extLst>
      <p:ext uri="{BB962C8B-B14F-4D97-AF65-F5344CB8AC3E}">
        <p14:creationId xmlns:p14="http://schemas.microsoft.com/office/powerpoint/2010/main" val="42458256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487DA88A-D3F0-4506-9C9B-7473AFB5C5F0}" type="datetimeFigureOut">
              <a:rPr lang="en-US" smtClean="0"/>
              <a:t>4/9/2018</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0C01BB6C-A94B-41DE-B5B9-7DD750A39EE4}"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66069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487DA88A-D3F0-4506-9C9B-7473AFB5C5F0}" type="datetimeFigureOut">
              <a:rPr lang="en-US" smtClean="0"/>
              <a:t>4/9/2018</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0C01BB6C-A94B-41DE-B5B9-7DD750A39EE4}" type="slidenum">
              <a:rPr lang="en-US" smtClean="0"/>
              <a:t>‹#›</a:t>
            </a:fld>
            <a:endParaRPr lang="en-US"/>
          </a:p>
        </p:txBody>
      </p:sp>
    </p:spTree>
    <p:extLst>
      <p:ext uri="{BB962C8B-B14F-4D97-AF65-F5344CB8AC3E}">
        <p14:creationId xmlns:p14="http://schemas.microsoft.com/office/powerpoint/2010/main" val="936251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7DA88A-D3F0-4506-9C9B-7473AFB5C5F0}" type="datetimeFigureOut">
              <a:rPr lang="en-US" smtClean="0"/>
              <a:t>4/9/2018</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C01BB6C-A94B-41DE-B5B9-7DD750A39EE4}" type="slidenum">
              <a:rPr lang="en-US" smtClean="0"/>
              <a:t>‹#›</a:t>
            </a:fld>
            <a:endParaRPr lang="en-US"/>
          </a:p>
        </p:txBody>
      </p:sp>
    </p:spTree>
    <p:extLst>
      <p:ext uri="{BB962C8B-B14F-4D97-AF65-F5344CB8AC3E}">
        <p14:creationId xmlns:p14="http://schemas.microsoft.com/office/powerpoint/2010/main" val="19890245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7DA88A-D3F0-4506-9C9B-7473AFB5C5F0}" type="datetimeFigureOut">
              <a:rPr lang="en-US" smtClean="0"/>
              <a:t>4/9/2018</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C01BB6C-A94B-41DE-B5B9-7DD750A39EE4}" type="slidenum">
              <a:rPr lang="en-US" smtClean="0"/>
              <a:t>‹#›</a:t>
            </a:fld>
            <a:endParaRPr lang="en-US"/>
          </a:p>
        </p:txBody>
      </p:sp>
    </p:spTree>
    <p:extLst>
      <p:ext uri="{BB962C8B-B14F-4D97-AF65-F5344CB8AC3E}">
        <p14:creationId xmlns:p14="http://schemas.microsoft.com/office/powerpoint/2010/main" val="7459798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7DA88A-D3F0-4506-9C9B-7473AFB5C5F0}" type="datetimeFigureOut">
              <a:rPr lang="en-US" smtClean="0"/>
              <a:t>4/9/2018</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C01BB6C-A94B-41DE-B5B9-7DD750A39EE4}" type="slidenum">
              <a:rPr lang="en-US" smtClean="0"/>
              <a:t>‹#›</a:t>
            </a:fld>
            <a:endParaRPr lang="en-US"/>
          </a:p>
        </p:txBody>
      </p:sp>
    </p:spTree>
    <p:extLst>
      <p:ext uri="{BB962C8B-B14F-4D97-AF65-F5344CB8AC3E}">
        <p14:creationId xmlns:p14="http://schemas.microsoft.com/office/powerpoint/2010/main" val="37950771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7DA88A-D3F0-4506-9C9B-7473AFB5C5F0}" type="datetimeFigureOut">
              <a:rPr lang="en-US" smtClean="0"/>
              <a:t>4/9/2018</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0C01BB6C-A94B-41DE-B5B9-7DD750A39EE4}" type="slidenum">
              <a:rPr lang="en-US" smtClean="0"/>
              <a:t>‹#›</a:t>
            </a:fld>
            <a:endParaRPr lang="en-US"/>
          </a:p>
        </p:txBody>
      </p:sp>
    </p:spTree>
    <p:extLst>
      <p:ext uri="{BB962C8B-B14F-4D97-AF65-F5344CB8AC3E}">
        <p14:creationId xmlns:p14="http://schemas.microsoft.com/office/powerpoint/2010/main" val="8556679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7DA88A-D3F0-4506-9C9B-7473AFB5C5F0}" type="datetimeFigureOut">
              <a:rPr lang="en-US" smtClean="0"/>
              <a:t>4/9/2018</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0C01BB6C-A94B-41DE-B5B9-7DD750A39EE4}" type="slidenum">
              <a:rPr lang="en-US" smtClean="0"/>
              <a:t>‹#›</a:t>
            </a:fld>
            <a:endParaRPr lang="en-US"/>
          </a:p>
        </p:txBody>
      </p:sp>
    </p:spTree>
    <p:extLst>
      <p:ext uri="{BB962C8B-B14F-4D97-AF65-F5344CB8AC3E}">
        <p14:creationId xmlns:p14="http://schemas.microsoft.com/office/powerpoint/2010/main" val="14810842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7DA88A-D3F0-4506-9C9B-7473AFB5C5F0}" type="datetimeFigureOut">
              <a:rPr lang="en-US" smtClean="0"/>
              <a:t>4/9/2018</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0C01BB6C-A94B-41DE-B5B9-7DD750A39EE4}" type="slidenum">
              <a:rPr lang="en-US" smtClean="0"/>
              <a:t>‹#›</a:t>
            </a:fld>
            <a:endParaRPr lang="en-US"/>
          </a:p>
        </p:txBody>
      </p:sp>
    </p:spTree>
    <p:extLst>
      <p:ext uri="{BB962C8B-B14F-4D97-AF65-F5344CB8AC3E}">
        <p14:creationId xmlns:p14="http://schemas.microsoft.com/office/powerpoint/2010/main" val="33727060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7DA88A-D3F0-4506-9C9B-7473AFB5C5F0}" type="datetimeFigureOut">
              <a:rPr lang="en-US" smtClean="0"/>
              <a:t>4/9/2018</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0C01BB6C-A94B-41DE-B5B9-7DD750A39EE4}" type="slidenum">
              <a:rPr lang="en-US" smtClean="0"/>
              <a:t>‹#›</a:t>
            </a:fld>
            <a:endParaRPr lang="en-US"/>
          </a:p>
        </p:txBody>
      </p:sp>
    </p:spTree>
    <p:extLst>
      <p:ext uri="{BB962C8B-B14F-4D97-AF65-F5344CB8AC3E}">
        <p14:creationId xmlns:p14="http://schemas.microsoft.com/office/powerpoint/2010/main" val="10230371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7DA88A-D3F0-4506-9C9B-7473AFB5C5F0}" type="datetimeFigureOut">
              <a:rPr lang="en-US" smtClean="0"/>
              <a:t>4/9/2018</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0C01BB6C-A94B-41DE-B5B9-7DD750A39EE4}" type="slidenum">
              <a:rPr lang="en-US" smtClean="0"/>
              <a:t>‹#›</a:t>
            </a:fld>
            <a:endParaRPr lang="en-US"/>
          </a:p>
        </p:txBody>
      </p:sp>
    </p:spTree>
    <p:extLst>
      <p:ext uri="{BB962C8B-B14F-4D97-AF65-F5344CB8AC3E}">
        <p14:creationId xmlns:p14="http://schemas.microsoft.com/office/powerpoint/2010/main" val="2248898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7DA88A-D3F0-4506-9C9B-7473AFB5C5F0}" type="datetimeFigureOut">
              <a:rPr lang="en-US" smtClean="0"/>
              <a:t>4/9/2018</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0C01BB6C-A94B-41DE-B5B9-7DD750A39EE4}" type="slidenum">
              <a:rPr lang="en-US" smtClean="0"/>
              <a:t>‹#›</a:t>
            </a:fld>
            <a:endParaRPr lang="en-US"/>
          </a:p>
        </p:txBody>
      </p:sp>
    </p:spTree>
    <p:extLst>
      <p:ext uri="{BB962C8B-B14F-4D97-AF65-F5344CB8AC3E}">
        <p14:creationId xmlns:p14="http://schemas.microsoft.com/office/powerpoint/2010/main" val="10995442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7DA88A-D3F0-4506-9C9B-7473AFB5C5F0}" type="datetimeFigureOut">
              <a:rPr lang="en-US" smtClean="0"/>
              <a:t>4/9/2018</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0C01BB6C-A94B-41DE-B5B9-7DD750A39EE4}" type="slidenum">
              <a:rPr lang="en-US" smtClean="0"/>
              <a:t>‹#›</a:t>
            </a:fld>
            <a:endParaRPr lang="en-US"/>
          </a:p>
        </p:txBody>
      </p:sp>
    </p:spTree>
    <p:extLst>
      <p:ext uri="{BB962C8B-B14F-4D97-AF65-F5344CB8AC3E}">
        <p14:creationId xmlns:p14="http://schemas.microsoft.com/office/powerpoint/2010/main" val="22601801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487DA88A-D3F0-4506-9C9B-7473AFB5C5F0}" type="datetimeFigureOut">
              <a:rPr lang="en-US" smtClean="0"/>
              <a:t>4/9/2018</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0C01BB6C-A94B-41DE-B5B9-7DD750A39EE4}" type="slidenum">
              <a:rPr lang="en-US" smtClean="0"/>
              <a:t>‹#›</a:t>
            </a:fld>
            <a:endParaRPr lang="en-US"/>
          </a:p>
        </p:txBody>
      </p:sp>
    </p:spTree>
    <p:extLst>
      <p:ext uri="{BB962C8B-B14F-4D97-AF65-F5344CB8AC3E}">
        <p14:creationId xmlns:p14="http://schemas.microsoft.com/office/powerpoint/2010/main" val="185992035"/>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 id="2147483736" r:id="rId13"/>
    <p:sldLayoutId id="2147483737" r:id="rId14"/>
    <p:sldLayoutId id="2147483738" r:id="rId15"/>
    <p:sldLayoutId id="214748373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nursingworld.org/functionalmenucategories/aboutana/leadership-governance/newcnpe/cnpemembersonly/pastmeetings/february2007/competencecompetencywhitepaper.pdf" TargetMode="External"/><Relationship Id="rId2" Type="http://schemas.openxmlformats.org/officeDocument/2006/relationships/hyperlink" Target="http://ana.nursingworld.org/mods/archive/mod311/cerm203.htm" TargetMode="External"/><Relationship Id="rId1" Type="http://schemas.openxmlformats.org/officeDocument/2006/relationships/slideLayout" Target="../slideLayouts/slideLayout2.xml"/><Relationship Id="rId5" Type="http://schemas.openxmlformats.org/officeDocument/2006/relationships/hyperlink" Target="http://www.vcuhealth.org/?id=1220&amp;sid=13" TargetMode="External"/><Relationship Id="rId4" Type="http://schemas.openxmlformats.org/officeDocument/2006/relationships/hyperlink" Target="http://www.nursecredentialing.org/accreditation/resourcesservices/accreditation-whitepaper2012.pdf"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www.thefutureofnursing.org/recommendations" TargetMode="External"/><Relationship Id="rId2" Type="http://schemas.openxmlformats.org/officeDocument/2006/relationships/hyperlink" Target="http://www.nursingworld.org/MainMenuCategories/EthicsStandards/CodeofEthicsforNurses/AboutTheCode.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934268" y="1406317"/>
            <a:ext cx="8816047" cy="2098226"/>
          </a:xfrm>
        </p:spPr>
        <p:txBody>
          <a:bodyPr/>
          <a:lstStyle/>
          <a:p>
            <a:pPr algn="l"/>
            <a:r>
              <a:rPr lang="en-GB" sz="5400" b="1" dirty="0">
                <a:latin typeface="Calibri" panose="020F0502020204030204" pitchFamily="34" charset="0"/>
                <a:cs typeface="Calibri" panose="020F0502020204030204" pitchFamily="34" charset="0"/>
              </a:rPr>
              <a:t>Pros and Cons of Mandatory Continuing Nursing Education</a:t>
            </a:r>
            <a:endParaRPr lang="en-US" sz="5400" b="1" dirty="0">
              <a:latin typeface="Calibri" panose="020F0502020204030204" pitchFamily="34" charset="0"/>
              <a:cs typeface="Calibri" panose="020F0502020204030204" pitchFamily="34" charset="0"/>
            </a:endParaRPr>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37051288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Impact on Professional Certification</a:t>
            </a:r>
          </a:p>
        </p:txBody>
      </p:sp>
      <p:sp>
        <p:nvSpPr>
          <p:cNvPr id="3" name="Content Placeholder 2"/>
          <p:cNvSpPr>
            <a:spLocks noGrp="1"/>
          </p:cNvSpPr>
          <p:nvPr>
            <p:ph idx="1"/>
          </p:nvPr>
        </p:nvSpPr>
        <p:spPr>
          <a:xfrm>
            <a:off x="2592925" y="1905000"/>
            <a:ext cx="9580278" cy="4376382"/>
          </a:xfrm>
        </p:spPr>
        <p:txBody>
          <a:bodyPr>
            <a:noAutofit/>
          </a:bodyPr>
          <a:lstStyle/>
          <a:p>
            <a:pPr marL="0" indent="0" algn="ctr">
              <a:buNone/>
            </a:pPr>
            <a:r>
              <a:rPr lang="en-IN" b="1" dirty="0" smtClean="0"/>
              <a:t>CONS</a:t>
            </a:r>
          </a:p>
          <a:p>
            <a:pPr>
              <a:buFont typeface="Arial" panose="020B0604020202020204" pitchFamily="34" charset="0"/>
              <a:buChar char="•"/>
            </a:pPr>
            <a:r>
              <a:rPr lang="en-IN" dirty="0" smtClean="0"/>
              <a:t>Higher </a:t>
            </a:r>
            <a:r>
              <a:rPr lang="en-IN" dirty="0" smtClean="0"/>
              <a:t>Cost.</a:t>
            </a:r>
            <a:endParaRPr lang="en-IN" dirty="0" smtClean="0"/>
          </a:p>
          <a:p>
            <a:pPr>
              <a:buFont typeface="Arial" panose="020B0604020202020204" pitchFamily="34" charset="0"/>
              <a:buChar char="•"/>
            </a:pPr>
            <a:r>
              <a:rPr lang="en-IN" dirty="0" smtClean="0"/>
              <a:t>Need to attend and pay for lectures and </a:t>
            </a:r>
            <a:r>
              <a:rPr lang="en-IN" dirty="0" smtClean="0"/>
              <a:t>conferences.</a:t>
            </a:r>
          </a:p>
          <a:p>
            <a:pPr>
              <a:buFont typeface="Arial" panose="020B0604020202020204" pitchFamily="34" charset="0"/>
              <a:buChar char="•"/>
            </a:pPr>
            <a:r>
              <a:rPr lang="en-US" dirty="0" smtClean="0"/>
              <a:t>Time </a:t>
            </a:r>
            <a:r>
              <a:rPr lang="en-US" dirty="0"/>
              <a:t>and energy constraint — Being certified (for further education) can definitely give you the professional advantage towards other nurses, however, this also means sacrificing time and effort for pursuing higher education, not to mention re-certification </a:t>
            </a:r>
            <a:r>
              <a:rPr lang="en-US" dirty="0" smtClean="0"/>
              <a:t>exams (</a:t>
            </a:r>
            <a:r>
              <a:rPr lang="en-GB" dirty="0" smtClean="0">
                <a:solidFill>
                  <a:prstClr val="black">
                    <a:lumMod val="75000"/>
                    <a:lumOff val="25000"/>
                  </a:prstClr>
                </a:solidFill>
              </a:rPr>
              <a:t>American </a:t>
            </a:r>
            <a:r>
              <a:rPr lang="en-GB" dirty="0">
                <a:solidFill>
                  <a:prstClr val="black">
                    <a:lumMod val="75000"/>
                    <a:lumOff val="25000"/>
                  </a:prstClr>
                </a:solidFill>
              </a:rPr>
              <a:t>Nurses </a:t>
            </a:r>
            <a:r>
              <a:rPr lang="en-GB" dirty="0" smtClean="0">
                <a:solidFill>
                  <a:prstClr val="black">
                    <a:lumMod val="75000"/>
                    <a:lumOff val="25000"/>
                  </a:prstClr>
                </a:solidFill>
              </a:rPr>
              <a:t>Association, 2017</a:t>
            </a:r>
            <a:r>
              <a:rPr lang="en-GB" dirty="0">
                <a:solidFill>
                  <a:prstClr val="black">
                    <a:lumMod val="75000"/>
                    <a:lumOff val="25000"/>
                  </a:prstClr>
                </a:solidFill>
              </a:rPr>
              <a:t>). </a:t>
            </a:r>
            <a:endParaRPr lang="en-IN" sz="1050" dirty="0" smtClean="0"/>
          </a:p>
        </p:txBody>
      </p:sp>
    </p:spTree>
    <p:extLst>
      <p:ext uri="{BB962C8B-B14F-4D97-AF65-F5344CB8AC3E}">
        <p14:creationId xmlns:p14="http://schemas.microsoft.com/office/powerpoint/2010/main" val="24791223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Relationship on ANA scope and standards of practice</a:t>
            </a:r>
            <a:br>
              <a:rPr lang="en-GB" dirty="0"/>
            </a:br>
            <a:endParaRPr lang="en-US" dirty="0"/>
          </a:p>
        </p:txBody>
      </p:sp>
      <p:sp>
        <p:nvSpPr>
          <p:cNvPr id="3" name="Content Placeholder 2"/>
          <p:cNvSpPr>
            <a:spLocks noGrp="1"/>
          </p:cNvSpPr>
          <p:nvPr>
            <p:ph idx="1"/>
          </p:nvPr>
        </p:nvSpPr>
        <p:spPr>
          <a:xfrm>
            <a:off x="2592924" y="2057400"/>
            <a:ext cx="8608475" cy="3581400"/>
          </a:xfrm>
        </p:spPr>
        <p:txBody>
          <a:bodyPr>
            <a:noAutofit/>
          </a:bodyPr>
          <a:lstStyle/>
          <a:p>
            <a:pPr marL="0" indent="0" algn="ctr">
              <a:buNone/>
            </a:pPr>
            <a:r>
              <a:rPr lang="en-IN" b="1" dirty="0" smtClean="0"/>
              <a:t>PROS</a:t>
            </a:r>
            <a:endParaRPr lang="en-US" b="1" dirty="0" smtClean="0"/>
          </a:p>
          <a:p>
            <a:pPr>
              <a:buFont typeface="Arial" panose="020B0604020202020204" pitchFamily="34" charset="0"/>
              <a:buChar char="•"/>
            </a:pPr>
            <a:r>
              <a:rPr lang="en-GB" dirty="0"/>
              <a:t>Continuing education ensures that all RNs are able to meet the changing needs of </a:t>
            </a:r>
            <a:r>
              <a:rPr lang="en-GB" dirty="0" smtClean="0"/>
              <a:t>society, and </a:t>
            </a:r>
            <a:r>
              <a:rPr lang="en-GB" dirty="0"/>
              <a:t>the people that they serve</a:t>
            </a:r>
            <a:r>
              <a:rPr lang="en-GB" dirty="0" smtClean="0"/>
              <a:t>.</a:t>
            </a:r>
          </a:p>
          <a:p>
            <a:pPr>
              <a:buFont typeface="Arial" panose="020B0604020202020204" pitchFamily="34" charset="0"/>
              <a:buChar char="•"/>
            </a:pPr>
            <a:r>
              <a:rPr lang="en-GB" dirty="0" smtClean="0"/>
              <a:t>Standards </a:t>
            </a:r>
            <a:r>
              <a:rPr lang="en-GB" dirty="0"/>
              <a:t>of practice refers to competent nursing care, which in order to properly care </a:t>
            </a:r>
            <a:r>
              <a:rPr lang="en-GB" dirty="0" smtClean="0"/>
              <a:t>for patients </a:t>
            </a:r>
            <a:r>
              <a:rPr lang="en-GB" dirty="0"/>
              <a:t>requires that nurses stay up to date with continuing education </a:t>
            </a:r>
            <a:r>
              <a:rPr lang="en-GB" dirty="0" smtClean="0"/>
              <a:t>classes.</a:t>
            </a:r>
          </a:p>
          <a:p>
            <a:pPr>
              <a:buFont typeface="Arial" panose="020B0604020202020204" pitchFamily="34" charset="0"/>
              <a:buChar char="•"/>
            </a:pPr>
            <a:r>
              <a:rPr lang="en-GB" dirty="0" smtClean="0"/>
              <a:t>Standards </a:t>
            </a:r>
            <a:r>
              <a:rPr lang="en-GB" dirty="0"/>
              <a:t>of practice for the foundation for </a:t>
            </a:r>
            <a:r>
              <a:rPr lang="en-GB" dirty="0" smtClean="0"/>
              <a:t>decision-making</a:t>
            </a:r>
          </a:p>
          <a:p>
            <a:pPr>
              <a:buFont typeface="Arial" panose="020B0604020202020204" pitchFamily="34" charset="0"/>
              <a:buChar char="•"/>
            </a:pPr>
            <a:r>
              <a:rPr lang="en-GB" dirty="0" smtClean="0"/>
              <a:t>Scope </a:t>
            </a:r>
            <a:r>
              <a:rPr lang="en-GB" dirty="0"/>
              <a:t>of nursing practice requires that nurses be able to preform certain </a:t>
            </a:r>
            <a:r>
              <a:rPr lang="en-GB" dirty="0" smtClean="0"/>
              <a:t>duties competently. </a:t>
            </a:r>
            <a:r>
              <a:rPr lang="en-GB" dirty="0"/>
              <a:t>Through continuing education, nurses are informed of what the most </a:t>
            </a:r>
            <a:r>
              <a:rPr lang="en-GB" dirty="0"/>
              <a:t>current </a:t>
            </a:r>
            <a:r>
              <a:rPr lang="en-GB" dirty="0" smtClean="0"/>
              <a:t>(McDonald</a:t>
            </a:r>
            <a:r>
              <a:rPr lang="en-GB" dirty="0"/>
              <a:t>, L. </a:t>
            </a:r>
            <a:r>
              <a:rPr lang="en-GB" dirty="0" smtClean="0"/>
              <a:t>2009</a:t>
            </a:r>
            <a:r>
              <a:rPr lang="en-GB" dirty="0"/>
              <a:t>). </a:t>
            </a:r>
            <a:endParaRPr lang="en-IN" dirty="0" smtClean="0"/>
          </a:p>
        </p:txBody>
      </p:sp>
    </p:spTree>
    <p:extLst>
      <p:ext uri="{BB962C8B-B14F-4D97-AF65-F5344CB8AC3E}">
        <p14:creationId xmlns:p14="http://schemas.microsoft.com/office/powerpoint/2010/main" val="19160552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Relationship on ANA scope and standards of practice</a:t>
            </a:r>
            <a:br>
              <a:rPr lang="en-GB" dirty="0"/>
            </a:br>
            <a:endParaRPr lang="en-US" dirty="0"/>
          </a:p>
        </p:txBody>
      </p:sp>
      <p:sp>
        <p:nvSpPr>
          <p:cNvPr id="3" name="Content Placeholder 2"/>
          <p:cNvSpPr>
            <a:spLocks noGrp="1"/>
          </p:cNvSpPr>
          <p:nvPr>
            <p:ph idx="1"/>
          </p:nvPr>
        </p:nvSpPr>
        <p:spPr>
          <a:xfrm>
            <a:off x="2592924" y="2057400"/>
            <a:ext cx="8608475" cy="3581400"/>
          </a:xfrm>
        </p:spPr>
        <p:txBody>
          <a:bodyPr>
            <a:noAutofit/>
          </a:bodyPr>
          <a:lstStyle/>
          <a:p>
            <a:pPr marL="0" indent="0" algn="ctr">
              <a:buNone/>
            </a:pPr>
            <a:r>
              <a:rPr lang="en-IN" b="1" dirty="0" smtClean="0"/>
              <a:t>CONS</a:t>
            </a:r>
            <a:endParaRPr lang="en-US" b="1" dirty="0" smtClean="0"/>
          </a:p>
          <a:p>
            <a:pPr>
              <a:buFont typeface="Arial" panose="020B0604020202020204" pitchFamily="34" charset="0"/>
              <a:buChar char="•"/>
            </a:pPr>
            <a:r>
              <a:rPr lang="en-GB" dirty="0" smtClean="0"/>
              <a:t>Continuing Education </a:t>
            </a:r>
            <a:r>
              <a:rPr lang="en-GB" dirty="0"/>
              <a:t>is </a:t>
            </a:r>
            <a:r>
              <a:rPr lang="en-GB" dirty="0" smtClean="0"/>
              <a:t>costly.</a:t>
            </a:r>
          </a:p>
          <a:p>
            <a:pPr lvl="0">
              <a:buClr>
                <a:srgbClr val="A53010"/>
              </a:buClr>
              <a:buFont typeface="Arial" panose="020B0604020202020204" pitchFamily="34" charset="0"/>
              <a:buChar char="•"/>
            </a:pPr>
            <a:r>
              <a:rPr lang="en-GB" dirty="0" smtClean="0">
                <a:solidFill>
                  <a:prstClr val="black">
                    <a:lumMod val="75000"/>
                    <a:lumOff val="25000"/>
                  </a:prstClr>
                </a:solidFill>
              </a:rPr>
              <a:t>Citizens </a:t>
            </a:r>
            <a:r>
              <a:rPr lang="en-GB" dirty="0">
                <a:solidFill>
                  <a:prstClr val="black">
                    <a:lumMod val="75000"/>
                    <a:lumOff val="25000"/>
                  </a:prstClr>
                </a:solidFill>
              </a:rPr>
              <a:t>in remote </a:t>
            </a:r>
            <a:r>
              <a:rPr lang="en-GB" dirty="0" smtClean="0">
                <a:solidFill>
                  <a:prstClr val="black">
                    <a:lumMod val="75000"/>
                    <a:lumOff val="25000"/>
                  </a:prstClr>
                </a:solidFill>
              </a:rPr>
              <a:t>sectors </a:t>
            </a:r>
            <a:r>
              <a:rPr lang="en-GB" dirty="0">
                <a:solidFill>
                  <a:prstClr val="black">
                    <a:lumMod val="75000"/>
                    <a:lumOff val="25000"/>
                  </a:prstClr>
                </a:solidFill>
              </a:rPr>
              <a:t>lack access to Continuing Education.</a:t>
            </a:r>
          </a:p>
          <a:p>
            <a:pPr lvl="0">
              <a:buClr>
                <a:srgbClr val="A53010"/>
              </a:buClr>
              <a:buFont typeface="Arial" panose="020B0604020202020204" pitchFamily="34" charset="0"/>
              <a:buChar char="•"/>
            </a:pPr>
            <a:r>
              <a:rPr lang="en-GB" dirty="0" smtClean="0">
                <a:solidFill>
                  <a:prstClr val="black">
                    <a:lumMod val="75000"/>
                    <a:lumOff val="25000"/>
                  </a:prstClr>
                </a:solidFill>
              </a:rPr>
              <a:t>Speciality </a:t>
            </a:r>
            <a:r>
              <a:rPr lang="en-GB" dirty="0">
                <a:solidFill>
                  <a:prstClr val="black">
                    <a:lumMod val="75000"/>
                    <a:lumOff val="25000"/>
                  </a:prstClr>
                </a:solidFill>
              </a:rPr>
              <a:t>makes Continuing Education programming </a:t>
            </a:r>
            <a:r>
              <a:rPr lang="en-GB" dirty="0" smtClean="0">
                <a:solidFill>
                  <a:prstClr val="black">
                    <a:lumMod val="75000"/>
                    <a:lumOff val="25000"/>
                  </a:prstClr>
                </a:solidFill>
              </a:rPr>
              <a:t>complex.</a:t>
            </a:r>
            <a:endParaRPr lang="en-GB" dirty="0">
              <a:solidFill>
                <a:prstClr val="black">
                  <a:lumMod val="75000"/>
                  <a:lumOff val="25000"/>
                </a:prstClr>
              </a:solidFill>
            </a:endParaRPr>
          </a:p>
          <a:p>
            <a:pPr lvl="0">
              <a:buClr>
                <a:srgbClr val="A53010"/>
              </a:buClr>
              <a:buFont typeface="Arial" panose="020B0604020202020204" pitchFamily="34" charset="0"/>
              <a:buChar char="•"/>
            </a:pPr>
            <a:r>
              <a:rPr lang="en-GB" dirty="0">
                <a:solidFill>
                  <a:prstClr val="black">
                    <a:lumMod val="75000"/>
                    <a:lumOff val="25000"/>
                  </a:prstClr>
                </a:solidFill>
              </a:rPr>
              <a:t>Re-entry into practice after is a problem.</a:t>
            </a:r>
          </a:p>
          <a:p>
            <a:pPr lvl="0">
              <a:buClr>
                <a:srgbClr val="A53010"/>
              </a:buClr>
              <a:buFont typeface="Arial" panose="020B0604020202020204" pitchFamily="34" charset="0"/>
              <a:buChar char="•"/>
            </a:pPr>
            <a:r>
              <a:rPr lang="en-GB" dirty="0" smtClean="0">
                <a:solidFill>
                  <a:prstClr val="black">
                    <a:lumMod val="75000"/>
                    <a:lumOff val="25000"/>
                  </a:prstClr>
                </a:solidFill>
              </a:rPr>
              <a:t>Tools of education are ineffective and inadequate.</a:t>
            </a:r>
          </a:p>
          <a:p>
            <a:pPr lvl="0">
              <a:buClr>
                <a:srgbClr val="A53010"/>
              </a:buClr>
              <a:buFont typeface="Arial" panose="020B0604020202020204" pitchFamily="34" charset="0"/>
              <a:buChar char="•"/>
            </a:pPr>
            <a:r>
              <a:rPr lang="en-GB" dirty="0" smtClean="0">
                <a:solidFill>
                  <a:prstClr val="black">
                    <a:lumMod val="75000"/>
                    <a:lumOff val="25000"/>
                  </a:prstClr>
                </a:solidFill>
              </a:rPr>
              <a:t>Conclusion</a:t>
            </a:r>
            <a:r>
              <a:rPr lang="en-GB" dirty="0">
                <a:solidFill>
                  <a:prstClr val="black">
                    <a:lumMod val="75000"/>
                    <a:lumOff val="25000"/>
                  </a:prstClr>
                </a:solidFill>
              </a:rPr>
              <a:t>: The </a:t>
            </a:r>
            <a:r>
              <a:rPr lang="en-GB" dirty="0" smtClean="0">
                <a:solidFill>
                  <a:prstClr val="black">
                    <a:lumMod val="75000"/>
                    <a:lumOff val="25000"/>
                  </a:prstClr>
                </a:solidFill>
              </a:rPr>
              <a:t>changing </a:t>
            </a:r>
            <a:r>
              <a:rPr lang="en-GB" dirty="0">
                <a:solidFill>
                  <a:prstClr val="black">
                    <a:lumMod val="75000"/>
                    <a:lumOff val="25000"/>
                  </a:prstClr>
                </a:solidFill>
              </a:rPr>
              <a:t>roles of nurses </a:t>
            </a:r>
            <a:r>
              <a:rPr lang="en-GB" dirty="0" smtClean="0">
                <a:solidFill>
                  <a:prstClr val="black">
                    <a:lumMod val="75000"/>
                    <a:lumOff val="25000"/>
                  </a:prstClr>
                </a:solidFill>
              </a:rPr>
              <a:t>and system of changing </a:t>
            </a:r>
            <a:r>
              <a:rPr lang="en-GB" dirty="0">
                <a:solidFill>
                  <a:prstClr val="black">
                    <a:lumMod val="75000"/>
                    <a:lumOff val="25000"/>
                  </a:prstClr>
                </a:solidFill>
              </a:rPr>
              <a:t>healthcare </a:t>
            </a:r>
            <a:r>
              <a:rPr lang="en-GB" dirty="0" smtClean="0">
                <a:solidFill>
                  <a:prstClr val="black">
                    <a:lumMod val="75000"/>
                    <a:lumOff val="25000"/>
                  </a:prstClr>
                </a:solidFill>
              </a:rPr>
              <a:t>in that </a:t>
            </a:r>
            <a:r>
              <a:rPr lang="en-GB" dirty="0">
                <a:solidFill>
                  <a:prstClr val="black">
                    <a:lumMod val="75000"/>
                    <a:lumOff val="25000"/>
                  </a:prstClr>
                </a:solidFill>
              </a:rPr>
              <a:t>system </a:t>
            </a:r>
            <a:r>
              <a:rPr lang="en-GB" dirty="0" smtClean="0">
                <a:solidFill>
                  <a:prstClr val="black">
                    <a:lumMod val="75000"/>
                    <a:lumOff val="25000"/>
                  </a:prstClr>
                </a:solidFill>
              </a:rPr>
              <a:t>enhance </a:t>
            </a:r>
            <a:r>
              <a:rPr lang="en-GB" dirty="0">
                <a:solidFill>
                  <a:prstClr val="black">
                    <a:lumMod val="75000"/>
                    <a:lumOff val="25000"/>
                  </a:prstClr>
                </a:solidFill>
              </a:rPr>
              <a:t>the risk in </a:t>
            </a:r>
            <a:r>
              <a:rPr lang="en-GB" dirty="0" smtClean="0">
                <a:solidFill>
                  <a:prstClr val="black">
                    <a:lumMod val="75000"/>
                    <a:lumOff val="25000"/>
                  </a:prstClr>
                </a:solidFill>
              </a:rPr>
              <a:t>daily </a:t>
            </a:r>
            <a:r>
              <a:rPr lang="en-GB" dirty="0">
                <a:solidFill>
                  <a:prstClr val="black">
                    <a:lumMod val="75000"/>
                    <a:lumOff val="25000"/>
                  </a:prstClr>
                </a:solidFill>
              </a:rPr>
              <a:t>practice. </a:t>
            </a:r>
            <a:r>
              <a:rPr lang="en-GB" dirty="0" smtClean="0">
                <a:solidFill>
                  <a:prstClr val="black">
                    <a:lumMod val="75000"/>
                    <a:lumOff val="25000"/>
                  </a:prstClr>
                </a:solidFill>
              </a:rPr>
              <a:t>Keeping </a:t>
            </a:r>
            <a:r>
              <a:rPr lang="en-GB" dirty="0">
                <a:solidFill>
                  <a:prstClr val="black">
                    <a:lumMod val="75000"/>
                    <a:lumOff val="25000"/>
                  </a:prstClr>
                </a:solidFill>
              </a:rPr>
              <a:t>professional competence is </a:t>
            </a:r>
            <a:r>
              <a:rPr lang="en-GB" dirty="0" smtClean="0">
                <a:solidFill>
                  <a:prstClr val="black">
                    <a:lumMod val="75000"/>
                    <a:lumOff val="25000"/>
                  </a:prstClr>
                </a:solidFill>
              </a:rPr>
              <a:t>a way </a:t>
            </a:r>
            <a:r>
              <a:rPr lang="en-GB" dirty="0">
                <a:solidFill>
                  <a:prstClr val="black">
                    <a:lumMod val="75000"/>
                    <a:lumOff val="25000"/>
                  </a:prstClr>
                </a:solidFill>
              </a:rPr>
              <a:t>to </a:t>
            </a:r>
            <a:r>
              <a:rPr lang="en-GB" dirty="0" smtClean="0">
                <a:solidFill>
                  <a:prstClr val="black">
                    <a:lumMod val="75000"/>
                    <a:lumOff val="25000"/>
                  </a:prstClr>
                </a:solidFill>
              </a:rPr>
              <a:t>lifelong learning and handling risk </a:t>
            </a:r>
            <a:r>
              <a:rPr lang="en-GB" dirty="0">
                <a:solidFill>
                  <a:prstClr val="black">
                    <a:lumMod val="75000"/>
                    <a:lumOff val="25000"/>
                  </a:prstClr>
                </a:solidFill>
              </a:rPr>
              <a:t>is </a:t>
            </a:r>
            <a:r>
              <a:rPr lang="en-GB" dirty="0" smtClean="0">
                <a:solidFill>
                  <a:prstClr val="black">
                    <a:lumMod val="75000"/>
                    <a:lumOff val="25000"/>
                  </a:prstClr>
                </a:solidFill>
              </a:rPr>
              <a:t>vital </a:t>
            </a:r>
            <a:r>
              <a:rPr lang="en-GB" dirty="0">
                <a:solidFill>
                  <a:prstClr val="black">
                    <a:lumMod val="75000"/>
                    <a:lumOff val="25000"/>
                  </a:prstClr>
                </a:solidFill>
              </a:rPr>
              <a:t>to </a:t>
            </a:r>
            <a:r>
              <a:rPr lang="en-GB" dirty="0" smtClean="0">
                <a:solidFill>
                  <a:prstClr val="black">
                    <a:lumMod val="75000"/>
                    <a:lumOff val="25000"/>
                  </a:prstClr>
                </a:solidFill>
              </a:rPr>
              <a:t>keeping </a:t>
            </a:r>
            <a:r>
              <a:rPr lang="en-GB" dirty="0">
                <a:solidFill>
                  <a:prstClr val="black">
                    <a:lumMod val="75000"/>
                    <a:lumOff val="25000"/>
                  </a:prstClr>
                </a:solidFill>
              </a:rPr>
              <a:t>professional </a:t>
            </a:r>
            <a:r>
              <a:rPr lang="en-GB" dirty="0" smtClean="0">
                <a:solidFill>
                  <a:prstClr val="black">
                    <a:lumMod val="75000"/>
                    <a:lumOff val="25000"/>
                  </a:prstClr>
                </a:solidFill>
              </a:rPr>
              <a:t>competence.</a:t>
            </a:r>
            <a:endParaRPr lang="en-GB" dirty="0" smtClean="0"/>
          </a:p>
          <a:p>
            <a:pPr>
              <a:buFont typeface="Arial" panose="020B0604020202020204" pitchFamily="34" charset="0"/>
              <a:buChar char="•"/>
            </a:pPr>
            <a:r>
              <a:rPr lang="en-GB" dirty="0" smtClean="0"/>
              <a:t>Quality </a:t>
            </a:r>
            <a:r>
              <a:rPr lang="en-GB" dirty="0"/>
              <a:t>of ability and </a:t>
            </a:r>
            <a:r>
              <a:rPr lang="en-GB" dirty="0" smtClean="0"/>
              <a:t>activities of </a:t>
            </a:r>
            <a:r>
              <a:rPr lang="en-GB" dirty="0"/>
              <a:t>providers </a:t>
            </a:r>
            <a:r>
              <a:rPr lang="en-GB" dirty="0" smtClean="0"/>
              <a:t>differ </a:t>
            </a:r>
            <a:r>
              <a:rPr lang="en-GB" dirty="0"/>
              <a:t>greatly </a:t>
            </a:r>
            <a:r>
              <a:rPr lang="en-GB" dirty="0" smtClean="0"/>
              <a:t>(American </a:t>
            </a:r>
            <a:r>
              <a:rPr lang="en-GB" dirty="0"/>
              <a:t>nursing </a:t>
            </a:r>
            <a:r>
              <a:rPr lang="en-GB" dirty="0" smtClean="0"/>
              <a:t>association, 2001).</a:t>
            </a:r>
            <a:endParaRPr lang="en-GB" dirty="0" smtClean="0"/>
          </a:p>
          <a:p>
            <a:pPr marL="0" indent="0">
              <a:buNone/>
            </a:pPr>
            <a:endParaRPr lang="en-GB" dirty="0"/>
          </a:p>
          <a:p>
            <a:pPr>
              <a:buFont typeface="Arial" panose="020B0604020202020204" pitchFamily="34" charset="0"/>
              <a:buChar char="•"/>
            </a:pPr>
            <a:endParaRPr lang="en-IN" dirty="0" smtClean="0"/>
          </a:p>
        </p:txBody>
      </p:sp>
    </p:spTree>
    <p:extLst>
      <p:ext uri="{BB962C8B-B14F-4D97-AF65-F5344CB8AC3E}">
        <p14:creationId xmlns:p14="http://schemas.microsoft.com/office/powerpoint/2010/main" val="31990679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ANA Code of Ethics</a:t>
            </a:r>
          </a:p>
        </p:txBody>
      </p:sp>
      <p:sp>
        <p:nvSpPr>
          <p:cNvPr id="3" name="Content Placeholder 2"/>
          <p:cNvSpPr>
            <a:spLocks noGrp="1"/>
          </p:cNvSpPr>
          <p:nvPr>
            <p:ph idx="1"/>
          </p:nvPr>
        </p:nvSpPr>
        <p:spPr/>
        <p:txBody>
          <a:bodyPr/>
          <a:lstStyle/>
          <a:p>
            <a:pPr marL="0" indent="0" algn="ctr">
              <a:buNone/>
            </a:pPr>
            <a:r>
              <a:rPr lang="en-GB" b="1" dirty="0" smtClean="0"/>
              <a:t>PROS</a:t>
            </a:r>
          </a:p>
          <a:p>
            <a:pPr>
              <a:buFont typeface="Arial" panose="020B0604020202020204" pitchFamily="34" charset="0"/>
              <a:buChar char="•"/>
            </a:pPr>
            <a:r>
              <a:rPr lang="en-GB" dirty="0" smtClean="0"/>
              <a:t>Continuing </a:t>
            </a:r>
            <a:r>
              <a:rPr lang="en-GB" dirty="0"/>
              <a:t>Education is </a:t>
            </a:r>
            <a:r>
              <a:rPr lang="en-GB" dirty="0" smtClean="0"/>
              <a:t>mandatory according </a:t>
            </a:r>
            <a:r>
              <a:rPr lang="en-GB" dirty="0"/>
              <a:t>to provisions 7 of the </a:t>
            </a:r>
            <a:r>
              <a:rPr lang="en-GB" dirty="0" smtClean="0"/>
              <a:t>code of ethics</a:t>
            </a:r>
          </a:p>
          <a:p>
            <a:pPr>
              <a:buFont typeface="Arial" panose="020B0604020202020204" pitchFamily="34" charset="0"/>
              <a:buChar char="•"/>
            </a:pPr>
            <a:r>
              <a:rPr lang="en-GB" dirty="0" smtClean="0"/>
              <a:t>Nurses </a:t>
            </a:r>
            <a:r>
              <a:rPr lang="en-GB" dirty="0"/>
              <a:t>learn better leadership </a:t>
            </a:r>
            <a:r>
              <a:rPr lang="en-GB" dirty="0" smtClean="0"/>
              <a:t>skills where </a:t>
            </a:r>
            <a:r>
              <a:rPr lang="en-GB" dirty="0"/>
              <a:t>they take control </a:t>
            </a:r>
            <a:r>
              <a:rPr lang="en-GB" dirty="0" smtClean="0"/>
              <a:t>and accountability </a:t>
            </a:r>
            <a:r>
              <a:rPr lang="en-GB" dirty="0"/>
              <a:t>according to </a:t>
            </a:r>
            <a:r>
              <a:rPr lang="en-GB" dirty="0" smtClean="0"/>
              <a:t>provision4.</a:t>
            </a:r>
            <a:endParaRPr lang="en-GB" dirty="0"/>
          </a:p>
          <a:p>
            <a:pPr>
              <a:buFont typeface="Arial" panose="020B0604020202020204" pitchFamily="34" charset="0"/>
              <a:buChar char="•"/>
            </a:pPr>
            <a:r>
              <a:rPr lang="en-GB" dirty="0" smtClean="0"/>
              <a:t>The </a:t>
            </a:r>
            <a:r>
              <a:rPr lang="en-GB" dirty="0"/>
              <a:t>code of ethics require nurses </a:t>
            </a:r>
            <a:r>
              <a:rPr lang="en-GB" dirty="0" smtClean="0"/>
              <a:t>to keep </a:t>
            </a:r>
            <a:r>
              <a:rPr lang="en-GB" dirty="0"/>
              <a:t>themselves educated </a:t>
            </a:r>
            <a:r>
              <a:rPr lang="en-GB" dirty="0" smtClean="0"/>
              <a:t>on community </a:t>
            </a:r>
            <a:r>
              <a:rPr lang="en-GB" dirty="0"/>
              <a:t>standards of </a:t>
            </a:r>
            <a:r>
              <a:rPr lang="en-GB" dirty="0"/>
              <a:t>care </a:t>
            </a:r>
            <a:r>
              <a:rPr lang="en-GB" dirty="0" smtClean="0"/>
              <a:t>(Yoder-Wise</a:t>
            </a:r>
            <a:r>
              <a:rPr lang="en-GB" dirty="0"/>
              <a:t>, P. </a:t>
            </a:r>
            <a:r>
              <a:rPr lang="en-GB" dirty="0" smtClean="0"/>
              <a:t>2015</a:t>
            </a:r>
            <a:r>
              <a:rPr lang="en-GB" dirty="0"/>
              <a:t>).</a:t>
            </a:r>
            <a:endParaRPr lang="en-US" dirty="0"/>
          </a:p>
        </p:txBody>
      </p:sp>
    </p:spTree>
    <p:extLst>
      <p:ext uri="{BB962C8B-B14F-4D97-AF65-F5344CB8AC3E}">
        <p14:creationId xmlns:p14="http://schemas.microsoft.com/office/powerpoint/2010/main" val="16254591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ANA Code of Ethics</a:t>
            </a:r>
          </a:p>
        </p:txBody>
      </p:sp>
      <p:sp>
        <p:nvSpPr>
          <p:cNvPr id="3" name="Content Placeholder 2"/>
          <p:cNvSpPr>
            <a:spLocks noGrp="1"/>
          </p:cNvSpPr>
          <p:nvPr>
            <p:ph idx="1"/>
          </p:nvPr>
        </p:nvSpPr>
        <p:spPr/>
        <p:txBody>
          <a:bodyPr>
            <a:normAutofit/>
          </a:bodyPr>
          <a:lstStyle/>
          <a:p>
            <a:pPr marL="0" indent="0" algn="ctr">
              <a:buNone/>
            </a:pPr>
            <a:r>
              <a:rPr lang="en-GB" b="1" dirty="0" smtClean="0"/>
              <a:t>CONS</a:t>
            </a:r>
          </a:p>
          <a:p>
            <a:pPr>
              <a:buFont typeface="Arial" panose="020B0604020202020204" pitchFamily="34" charset="0"/>
              <a:buChar char="•"/>
            </a:pPr>
            <a:r>
              <a:rPr lang="en-GB" dirty="0" smtClean="0"/>
              <a:t>Aside </a:t>
            </a:r>
            <a:r>
              <a:rPr lang="en-GB" dirty="0"/>
              <a:t>from cost and </a:t>
            </a:r>
            <a:r>
              <a:rPr lang="en-GB" dirty="0" smtClean="0"/>
              <a:t>time involvement, </a:t>
            </a:r>
            <a:r>
              <a:rPr lang="en-GB" dirty="0"/>
              <a:t>continuing </a:t>
            </a:r>
            <a:r>
              <a:rPr lang="en-GB" dirty="0" smtClean="0"/>
              <a:t>education should </a:t>
            </a:r>
            <a:r>
              <a:rPr lang="en-GB" dirty="0"/>
              <a:t>only strengthen a </a:t>
            </a:r>
            <a:r>
              <a:rPr lang="en-GB" dirty="0" smtClean="0"/>
              <a:t>nurse's understanding </a:t>
            </a:r>
            <a:r>
              <a:rPr lang="en-GB" dirty="0"/>
              <a:t>and compliance </a:t>
            </a:r>
            <a:r>
              <a:rPr lang="en-GB" dirty="0" smtClean="0"/>
              <a:t>with the </a:t>
            </a:r>
            <a:r>
              <a:rPr lang="en-GB" dirty="0"/>
              <a:t>code of </a:t>
            </a:r>
            <a:r>
              <a:rPr lang="en-GB" dirty="0" smtClean="0"/>
              <a:t>ethics</a:t>
            </a:r>
          </a:p>
          <a:p>
            <a:pPr>
              <a:buFont typeface="Arial" panose="020B0604020202020204" pitchFamily="34" charset="0"/>
              <a:buChar char="•"/>
            </a:pPr>
            <a:r>
              <a:rPr lang="en-GB" dirty="0" smtClean="0"/>
              <a:t>ANA Code of Ethics may create a feeling of discomfort in the nurses who are loyal to their profession.</a:t>
            </a:r>
          </a:p>
          <a:p>
            <a:pPr>
              <a:buFont typeface="Arial" panose="020B0604020202020204" pitchFamily="34" charset="0"/>
              <a:buChar char="•"/>
            </a:pPr>
            <a:r>
              <a:rPr lang="en-GB" dirty="0" smtClean="0"/>
              <a:t>ANA Code of Ethics may cause waste of time as it requires to fulfil some unnecessary things by the nurses.</a:t>
            </a:r>
          </a:p>
          <a:p>
            <a:pPr>
              <a:buFont typeface="Arial" panose="020B0604020202020204" pitchFamily="34" charset="0"/>
              <a:buChar char="•"/>
            </a:pPr>
            <a:r>
              <a:rPr lang="en-GB" dirty="0" smtClean="0"/>
              <a:t>ANA Code of Ethics may discriminate the performance of nurses as </a:t>
            </a:r>
            <a:r>
              <a:rPr lang="en-GB" dirty="0"/>
              <a:t>the </a:t>
            </a:r>
            <a:r>
              <a:rPr lang="en-GB" dirty="0" smtClean="0"/>
              <a:t>focus of nurses </a:t>
            </a:r>
            <a:r>
              <a:rPr lang="en-GB" dirty="0"/>
              <a:t>is taken away from </a:t>
            </a:r>
            <a:r>
              <a:rPr lang="en-GB" dirty="0"/>
              <a:t>work standards </a:t>
            </a:r>
            <a:r>
              <a:rPr lang="en-GB" dirty="0" smtClean="0"/>
              <a:t>and results, </a:t>
            </a:r>
            <a:r>
              <a:rPr lang="en-GB" dirty="0"/>
              <a:t>and turned toward </a:t>
            </a:r>
            <a:r>
              <a:rPr lang="en-GB" dirty="0" smtClean="0"/>
              <a:t>generating </a:t>
            </a:r>
            <a:r>
              <a:rPr lang="en-GB" dirty="0"/>
              <a:t>a happy work </a:t>
            </a:r>
            <a:r>
              <a:rPr lang="en-GB" dirty="0" smtClean="0"/>
              <a:t>environment (Shalala</a:t>
            </a:r>
            <a:r>
              <a:rPr lang="en-GB" dirty="0"/>
              <a:t>, D. E. </a:t>
            </a:r>
            <a:r>
              <a:rPr lang="en-GB" dirty="0" smtClean="0"/>
              <a:t>2011</a:t>
            </a:r>
            <a:r>
              <a:rPr lang="en-GB" dirty="0"/>
              <a:t>). </a:t>
            </a:r>
            <a:endParaRPr lang="en-US" dirty="0"/>
          </a:p>
        </p:txBody>
      </p:sp>
    </p:spTree>
    <p:extLst>
      <p:ext uri="{BB962C8B-B14F-4D97-AF65-F5344CB8AC3E}">
        <p14:creationId xmlns:p14="http://schemas.microsoft.com/office/powerpoint/2010/main" val="22548825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Reference</a:t>
            </a:r>
            <a:endParaRPr lang="en-US" dirty="0"/>
          </a:p>
        </p:txBody>
      </p:sp>
      <p:sp>
        <p:nvSpPr>
          <p:cNvPr id="3" name="Content Placeholder 2"/>
          <p:cNvSpPr>
            <a:spLocks noGrp="1"/>
          </p:cNvSpPr>
          <p:nvPr>
            <p:ph idx="1"/>
          </p:nvPr>
        </p:nvSpPr>
        <p:spPr>
          <a:xfrm>
            <a:off x="2592925" y="1264555"/>
            <a:ext cx="9403458" cy="3581400"/>
          </a:xfrm>
        </p:spPr>
        <p:txBody>
          <a:bodyPr>
            <a:noAutofit/>
          </a:bodyPr>
          <a:lstStyle/>
          <a:p>
            <a:r>
              <a:rPr lang="en-GB" dirty="0" smtClean="0">
                <a:solidFill>
                  <a:schemeClr val="tx1"/>
                </a:solidFill>
              </a:rPr>
              <a:t>American </a:t>
            </a:r>
            <a:r>
              <a:rPr lang="en-GB" dirty="0">
                <a:solidFill>
                  <a:schemeClr val="tx1"/>
                </a:solidFill>
              </a:rPr>
              <a:t>nursing association. (2001).ANA Continuing Education | ANA: ANA Nursing Risk Management Series: II: The Rewards and Risks of the Functional Aspects of Nursing Education, Information Systems and Management. Retrieved from </a:t>
            </a:r>
            <a:r>
              <a:rPr lang="en-GB" dirty="0">
                <a:solidFill>
                  <a:schemeClr val="tx1"/>
                </a:solidFill>
                <a:hlinkClick r:id="rId2"/>
              </a:rPr>
              <a:t>http://</a:t>
            </a:r>
            <a:r>
              <a:rPr lang="en-GB" dirty="0" smtClean="0">
                <a:solidFill>
                  <a:schemeClr val="tx1"/>
                </a:solidFill>
                <a:hlinkClick r:id="rId2"/>
              </a:rPr>
              <a:t>ana.nursingworld.org/mods/archive/mod311/cerm203.htm</a:t>
            </a:r>
            <a:endParaRPr lang="en-GB" dirty="0" smtClean="0">
              <a:solidFill>
                <a:schemeClr val="tx1"/>
              </a:solidFill>
            </a:endParaRPr>
          </a:p>
          <a:p>
            <a:r>
              <a:rPr lang="en-GB" dirty="0" smtClean="0">
                <a:solidFill>
                  <a:schemeClr val="tx1"/>
                </a:solidFill>
              </a:rPr>
              <a:t>American </a:t>
            </a:r>
            <a:r>
              <a:rPr lang="en-GB" dirty="0">
                <a:solidFill>
                  <a:schemeClr val="tx1"/>
                </a:solidFill>
              </a:rPr>
              <a:t>Nurses Association (ANA). (2007). Draft White Paper on Competence and Competency. Retrieved from </a:t>
            </a:r>
            <a:r>
              <a:rPr lang="en-GB" dirty="0">
                <a:solidFill>
                  <a:schemeClr val="tx1"/>
                </a:solidFill>
                <a:hlinkClick r:id="rId3"/>
              </a:rPr>
              <a:t>http://</a:t>
            </a:r>
            <a:r>
              <a:rPr lang="en-GB" dirty="0" smtClean="0">
                <a:solidFill>
                  <a:schemeClr val="tx1"/>
                </a:solidFill>
                <a:hlinkClick r:id="rId3"/>
              </a:rPr>
              <a:t>nursingworld.org/functionalmenucategories/aboutana/leadership-governance/newcnpe/cnpemembersonly/pastmeetings/february2007/competencecompetencywhitepaper.pdf</a:t>
            </a:r>
            <a:endParaRPr lang="en-GB" dirty="0" smtClean="0">
              <a:solidFill>
                <a:schemeClr val="tx1"/>
              </a:solidFill>
            </a:endParaRPr>
          </a:p>
          <a:p>
            <a:r>
              <a:rPr lang="en-GB" dirty="0" smtClean="0">
                <a:solidFill>
                  <a:schemeClr val="tx1"/>
                </a:solidFill>
              </a:rPr>
              <a:t>American </a:t>
            </a:r>
            <a:r>
              <a:rPr lang="en-GB" dirty="0">
                <a:solidFill>
                  <a:schemeClr val="tx1"/>
                </a:solidFill>
              </a:rPr>
              <a:t>Nurses Credentialing </a:t>
            </a:r>
            <a:r>
              <a:rPr lang="en-GB" dirty="0" err="1">
                <a:solidFill>
                  <a:schemeClr val="tx1"/>
                </a:solidFill>
              </a:rPr>
              <a:t>Center’s</a:t>
            </a:r>
            <a:r>
              <a:rPr lang="en-GB" dirty="0">
                <a:solidFill>
                  <a:schemeClr val="tx1"/>
                </a:solidFill>
              </a:rPr>
              <a:t> Commission on Accreditation. (2012).The Value of Accreditation for Continuing Nursing Education: Quality Education Contributing to Quality Outcomes. Retrieved from </a:t>
            </a:r>
            <a:r>
              <a:rPr lang="en-GB" dirty="0">
                <a:solidFill>
                  <a:schemeClr val="tx1"/>
                </a:solidFill>
                <a:hlinkClick r:id="rId4"/>
              </a:rPr>
              <a:t>http://</a:t>
            </a:r>
            <a:r>
              <a:rPr lang="en-GB" dirty="0" smtClean="0">
                <a:solidFill>
                  <a:schemeClr val="tx1"/>
                </a:solidFill>
                <a:hlinkClick r:id="rId4"/>
              </a:rPr>
              <a:t>www.nursecredentialing.org/accreditation/resourcesservices/accreditation-whitepaper2012.pdf</a:t>
            </a:r>
            <a:endParaRPr lang="en-GB" dirty="0" smtClean="0">
              <a:solidFill>
                <a:schemeClr val="tx1"/>
              </a:solidFill>
            </a:endParaRPr>
          </a:p>
          <a:p>
            <a:r>
              <a:rPr lang="en-GB" dirty="0" smtClean="0">
                <a:solidFill>
                  <a:schemeClr val="tx1"/>
                </a:solidFill>
              </a:rPr>
              <a:t>American </a:t>
            </a:r>
            <a:r>
              <a:rPr lang="en-GB" dirty="0">
                <a:solidFill>
                  <a:schemeClr val="tx1"/>
                </a:solidFill>
              </a:rPr>
              <a:t>Nurses Association. (2017). ANA Code of Ethics. Retrieved from: </a:t>
            </a:r>
            <a:r>
              <a:rPr lang="en-GB" dirty="0">
                <a:solidFill>
                  <a:schemeClr val="tx1"/>
                </a:solidFill>
                <a:hlinkClick r:id="rId5"/>
              </a:rPr>
              <a:t>http://www.vcuhealth.org/?</a:t>
            </a:r>
            <a:r>
              <a:rPr lang="en-GB" dirty="0" smtClean="0">
                <a:solidFill>
                  <a:schemeClr val="tx1"/>
                </a:solidFill>
                <a:hlinkClick r:id="rId5"/>
              </a:rPr>
              <a:t>id=1220&amp;sid=13</a:t>
            </a:r>
            <a:endParaRPr lang="en-GB" dirty="0">
              <a:solidFill>
                <a:schemeClr val="tx1"/>
              </a:solidFill>
            </a:endParaRPr>
          </a:p>
        </p:txBody>
      </p:sp>
    </p:spTree>
    <p:extLst>
      <p:ext uri="{BB962C8B-B14F-4D97-AF65-F5344CB8AC3E}">
        <p14:creationId xmlns:p14="http://schemas.microsoft.com/office/powerpoint/2010/main" val="39590636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Reference</a:t>
            </a:r>
            <a:endParaRPr lang="en-US" dirty="0"/>
          </a:p>
        </p:txBody>
      </p:sp>
      <p:sp>
        <p:nvSpPr>
          <p:cNvPr id="3" name="Content Placeholder 2"/>
          <p:cNvSpPr>
            <a:spLocks noGrp="1"/>
          </p:cNvSpPr>
          <p:nvPr>
            <p:ph idx="1"/>
          </p:nvPr>
        </p:nvSpPr>
        <p:spPr>
          <a:xfrm>
            <a:off x="2592925" y="1264555"/>
            <a:ext cx="9403458" cy="3581400"/>
          </a:xfrm>
        </p:spPr>
        <p:txBody>
          <a:bodyPr>
            <a:noAutofit/>
          </a:bodyPr>
          <a:lstStyle/>
          <a:p>
            <a:endParaRPr lang="en-GB" dirty="0"/>
          </a:p>
          <a:p>
            <a:r>
              <a:rPr lang="en-GB" dirty="0"/>
              <a:t>American Nurses Association. (2017). About The Code. Retrieved from: </a:t>
            </a:r>
            <a:r>
              <a:rPr lang="en-GB" dirty="0">
                <a:hlinkClick r:id="rId2"/>
              </a:rPr>
              <a:t>http://www.nursingworld.org/MainMenuCategories/EthicsStandards/CodeofEthicsforNurses/AboutTheCode.html</a:t>
            </a:r>
            <a:endParaRPr lang="en-GB" dirty="0"/>
          </a:p>
          <a:p>
            <a:r>
              <a:rPr lang="en-GB" dirty="0"/>
              <a:t>Cherry, B., &amp; Jacob, S. (2014).Contemporary nursing(6th ed., p. 68).</a:t>
            </a:r>
          </a:p>
          <a:p>
            <a:r>
              <a:rPr lang="en-GB" dirty="0"/>
              <a:t>McDonald, L. (2009). Florence Nightingale (p. 523). Waterloo: Wilfrid Laurier University Press</a:t>
            </a:r>
          </a:p>
          <a:p>
            <a:r>
              <a:rPr lang="en-GB" dirty="0"/>
              <a:t>Shalala, D. E. (2011). Chair of the Committee on the Robert Wood Johnson Foundation Initiative on the Future of Nursing, at the Institute of Medicine (IOM) Retrieved from </a:t>
            </a:r>
            <a:r>
              <a:rPr lang="en-GB" dirty="0">
                <a:hlinkClick r:id="rId3"/>
              </a:rPr>
              <a:t>http://www.thefutureofnursing.org/recommendations</a:t>
            </a:r>
            <a:endParaRPr lang="en-GB" dirty="0"/>
          </a:p>
          <a:p>
            <a:r>
              <a:rPr lang="en-GB" dirty="0"/>
              <a:t>Yoder-Wise, P. (2015).Leading and managing in nursing(6th ed., p. 556).</a:t>
            </a:r>
          </a:p>
          <a:p>
            <a:r>
              <a:rPr lang="en-GB" dirty="0"/>
              <a:t>Witt, C. L. (August, 2011). Continuing education: A personal responsibility. Advances in Neonatal Care, 11(4), pp 227-228. </a:t>
            </a:r>
            <a:r>
              <a:rPr lang="en-GB" dirty="0" err="1"/>
              <a:t>Doi</a:t>
            </a:r>
            <a:r>
              <a:rPr lang="en-GB" dirty="0"/>
              <a:t>: 10.1097/ANC.0b013e31822648f3</a:t>
            </a:r>
          </a:p>
        </p:txBody>
      </p:sp>
    </p:spTree>
    <p:extLst>
      <p:ext uri="{BB962C8B-B14F-4D97-AF65-F5344CB8AC3E}">
        <p14:creationId xmlns:p14="http://schemas.microsoft.com/office/powerpoint/2010/main" val="5372543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Introduction</a:t>
            </a:r>
            <a:endParaRPr lang="en-US" dirty="0"/>
          </a:p>
        </p:txBody>
      </p:sp>
      <p:sp>
        <p:nvSpPr>
          <p:cNvPr id="3" name="Content Placeholder 2"/>
          <p:cNvSpPr>
            <a:spLocks noGrp="1"/>
          </p:cNvSpPr>
          <p:nvPr>
            <p:ph idx="1"/>
          </p:nvPr>
        </p:nvSpPr>
        <p:spPr/>
        <p:txBody>
          <a:bodyPr/>
          <a:lstStyle/>
          <a:p>
            <a:r>
              <a:rPr lang="en-GB" b="1" dirty="0" smtClean="0"/>
              <a:t>Should </a:t>
            </a:r>
            <a:r>
              <a:rPr lang="en-GB" b="1" dirty="0"/>
              <a:t>continuing nursing </a:t>
            </a:r>
            <a:r>
              <a:rPr lang="en-GB" b="1" dirty="0" smtClean="0"/>
              <a:t>education be </a:t>
            </a:r>
            <a:r>
              <a:rPr lang="en-GB" b="1" dirty="0"/>
              <a:t>mandatory for nurses</a:t>
            </a:r>
            <a:r>
              <a:rPr lang="en-GB" b="1" dirty="0" smtClean="0"/>
              <a:t>?</a:t>
            </a:r>
            <a:br>
              <a:rPr lang="en-GB" b="1" dirty="0" smtClean="0"/>
            </a:br>
            <a:endParaRPr lang="en-GB" b="1" dirty="0" smtClean="0"/>
          </a:p>
          <a:p>
            <a:r>
              <a:rPr lang="en-GB" b="1" dirty="0" smtClean="0"/>
              <a:t>Pros </a:t>
            </a:r>
            <a:r>
              <a:rPr lang="en-GB" b="1" dirty="0"/>
              <a:t>and </a:t>
            </a:r>
            <a:r>
              <a:rPr lang="en-GB" b="1" dirty="0" smtClean="0"/>
              <a:t>Cons </a:t>
            </a:r>
            <a:r>
              <a:rPr lang="en-GB" b="1" dirty="0"/>
              <a:t>of </a:t>
            </a:r>
            <a:r>
              <a:rPr lang="en-GB" b="1" dirty="0" smtClean="0"/>
              <a:t>Nursing in relation with:</a:t>
            </a:r>
          </a:p>
          <a:p>
            <a:pPr>
              <a:buFont typeface="Arial" panose="020B0604020202020204" pitchFamily="34" charset="0"/>
              <a:buChar char="•"/>
            </a:pPr>
            <a:r>
              <a:rPr lang="en-GB" dirty="0"/>
              <a:t>Attitudes </a:t>
            </a:r>
            <a:r>
              <a:rPr lang="en-GB" dirty="0" smtClean="0"/>
              <a:t>and knowledge </a:t>
            </a:r>
          </a:p>
          <a:p>
            <a:pPr lvl="0">
              <a:buClr>
                <a:srgbClr val="A53010"/>
              </a:buClr>
              <a:buFont typeface="Arial" panose="020B0604020202020204" pitchFamily="34" charset="0"/>
              <a:buChar char="•"/>
            </a:pPr>
            <a:r>
              <a:rPr lang="en-GB" dirty="0">
                <a:solidFill>
                  <a:prstClr val="black">
                    <a:lumMod val="75000"/>
                    <a:lumOff val="25000"/>
                  </a:prstClr>
                </a:solidFill>
              </a:rPr>
              <a:t>Competency</a:t>
            </a:r>
          </a:p>
          <a:p>
            <a:pPr lvl="0">
              <a:buClr>
                <a:srgbClr val="A53010"/>
              </a:buClr>
              <a:buFont typeface="Arial" panose="020B0604020202020204" pitchFamily="34" charset="0"/>
              <a:buChar char="•"/>
            </a:pPr>
            <a:r>
              <a:rPr lang="en-GB" dirty="0">
                <a:solidFill>
                  <a:prstClr val="black">
                    <a:lumMod val="75000"/>
                    <a:lumOff val="25000"/>
                  </a:prstClr>
                </a:solidFill>
              </a:rPr>
              <a:t>Relationship on ANA scope and standards of </a:t>
            </a:r>
            <a:r>
              <a:rPr lang="en-GB" dirty="0" smtClean="0">
                <a:solidFill>
                  <a:prstClr val="black">
                    <a:lumMod val="75000"/>
                    <a:lumOff val="25000"/>
                  </a:prstClr>
                </a:solidFill>
              </a:rPr>
              <a:t>practice</a:t>
            </a:r>
            <a:endParaRPr lang="en-GB" dirty="0" smtClean="0"/>
          </a:p>
          <a:p>
            <a:pPr>
              <a:buFont typeface="Arial" panose="020B0604020202020204" pitchFamily="34" charset="0"/>
              <a:buChar char="•"/>
            </a:pPr>
            <a:r>
              <a:rPr lang="en-GB" dirty="0" smtClean="0"/>
              <a:t>Professional certification</a:t>
            </a:r>
          </a:p>
          <a:p>
            <a:pPr>
              <a:buFont typeface="Arial" panose="020B0604020202020204" pitchFamily="34" charset="0"/>
              <a:buChar char="•"/>
            </a:pPr>
            <a:r>
              <a:rPr lang="en-GB" dirty="0" smtClean="0"/>
              <a:t>Relationship </a:t>
            </a:r>
            <a:r>
              <a:rPr lang="en-GB" dirty="0"/>
              <a:t>on ANA code of ethics</a:t>
            </a:r>
          </a:p>
          <a:p>
            <a:endParaRPr lang="en-US" dirty="0"/>
          </a:p>
        </p:txBody>
      </p:sp>
    </p:spTree>
    <p:extLst>
      <p:ext uri="{BB962C8B-B14F-4D97-AF65-F5344CB8AC3E}">
        <p14:creationId xmlns:p14="http://schemas.microsoft.com/office/powerpoint/2010/main" val="42168472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Continuing with Higher Education in Nursing</a:t>
            </a:r>
            <a:endParaRPr lang="en-US" dirty="0"/>
          </a:p>
        </p:txBody>
      </p:sp>
      <p:sp>
        <p:nvSpPr>
          <p:cNvPr id="3" name="Content Placeholder 2"/>
          <p:cNvSpPr>
            <a:spLocks noGrp="1"/>
          </p:cNvSpPr>
          <p:nvPr>
            <p:ph idx="1"/>
          </p:nvPr>
        </p:nvSpPr>
        <p:spPr/>
        <p:txBody>
          <a:bodyPr>
            <a:normAutofit fontScale="92500" lnSpcReduction="20000"/>
          </a:bodyPr>
          <a:lstStyle/>
          <a:p>
            <a:pPr marL="0" indent="0" algn="ctr">
              <a:buNone/>
            </a:pPr>
            <a:r>
              <a:rPr lang="en-GB" b="1" dirty="0" smtClean="0"/>
              <a:t>PROS</a:t>
            </a:r>
          </a:p>
          <a:p>
            <a:pPr>
              <a:buFont typeface="Arial" panose="020B0604020202020204" pitchFamily="34" charset="0"/>
              <a:buChar char="•"/>
            </a:pPr>
            <a:r>
              <a:rPr lang="en-GB" dirty="0" smtClean="0"/>
              <a:t>Mandates Educations</a:t>
            </a:r>
          </a:p>
          <a:p>
            <a:pPr>
              <a:buFont typeface="Arial" panose="020B0604020202020204" pitchFamily="34" charset="0"/>
              <a:buChar char="•"/>
            </a:pPr>
            <a:r>
              <a:rPr lang="en-GB" dirty="0" smtClean="0"/>
              <a:t>Enhance patients’ outcome.</a:t>
            </a:r>
          </a:p>
          <a:p>
            <a:pPr>
              <a:buFont typeface="Arial" panose="020B0604020202020204" pitchFamily="34" charset="0"/>
              <a:buChar char="•"/>
            </a:pPr>
            <a:r>
              <a:rPr lang="en-GB" dirty="0" smtClean="0"/>
              <a:t>Professionalism</a:t>
            </a:r>
          </a:p>
          <a:p>
            <a:pPr>
              <a:buFont typeface="Arial" panose="020B0604020202020204" pitchFamily="34" charset="0"/>
              <a:buChar char="•"/>
            </a:pPr>
            <a:r>
              <a:rPr lang="en-GB" dirty="0" smtClean="0"/>
              <a:t>Enhanced Networking</a:t>
            </a:r>
          </a:p>
          <a:p>
            <a:pPr>
              <a:buFont typeface="Arial" panose="020B0604020202020204" pitchFamily="34" charset="0"/>
              <a:buChar char="•"/>
            </a:pPr>
            <a:r>
              <a:rPr lang="en-GB" dirty="0" smtClean="0"/>
              <a:t>Reduces medication errors.</a:t>
            </a:r>
          </a:p>
          <a:p>
            <a:pPr>
              <a:buFont typeface="Arial" panose="020B0604020202020204" pitchFamily="34" charset="0"/>
              <a:buChar char="•"/>
            </a:pPr>
            <a:r>
              <a:rPr lang="en-GB" dirty="0" smtClean="0"/>
              <a:t>Update with </a:t>
            </a:r>
            <a:r>
              <a:rPr lang="en-GB" dirty="0"/>
              <a:t>new </a:t>
            </a:r>
            <a:r>
              <a:rPr lang="en-GB" dirty="0" smtClean="0"/>
              <a:t>trends.</a:t>
            </a:r>
          </a:p>
          <a:p>
            <a:pPr>
              <a:buFont typeface="Arial" panose="020B0604020202020204" pitchFamily="34" charset="0"/>
              <a:buChar char="•"/>
            </a:pPr>
            <a:r>
              <a:rPr lang="en-GB" dirty="0" smtClean="0"/>
              <a:t>Increased </a:t>
            </a:r>
            <a:r>
              <a:rPr lang="en-GB" dirty="0"/>
              <a:t>knowledge on </a:t>
            </a:r>
            <a:r>
              <a:rPr lang="en-GB" dirty="0" smtClean="0"/>
              <a:t>technology use.</a:t>
            </a:r>
          </a:p>
          <a:p>
            <a:pPr>
              <a:buFont typeface="Arial" panose="020B0604020202020204" pitchFamily="34" charset="0"/>
              <a:buChar char="•"/>
            </a:pPr>
            <a:r>
              <a:rPr lang="en-GB" dirty="0" smtClean="0"/>
              <a:t>Treatment evaluation </a:t>
            </a:r>
            <a:r>
              <a:rPr lang="en-GB" dirty="0"/>
              <a:t>and </a:t>
            </a:r>
            <a:r>
              <a:rPr lang="en-GB" dirty="0" smtClean="0"/>
              <a:t>recovery.</a:t>
            </a:r>
          </a:p>
          <a:p>
            <a:pPr>
              <a:buFont typeface="Arial" panose="020B0604020202020204" pitchFamily="34" charset="0"/>
              <a:buChar char="•"/>
            </a:pPr>
            <a:r>
              <a:rPr lang="en-GB" dirty="0" smtClean="0"/>
              <a:t>Enhance collaboration </a:t>
            </a:r>
            <a:r>
              <a:rPr lang="en-GB" dirty="0"/>
              <a:t>and </a:t>
            </a:r>
            <a:r>
              <a:rPr lang="en-GB" dirty="0" smtClean="0"/>
              <a:t>networking.</a:t>
            </a:r>
          </a:p>
          <a:p>
            <a:pPr>
              <a:buFont typeface="Arial" panose="020B0604020202020204" pitchFamily="34" charset="0"/>
              <a:buChar char="•"/>
            </a:pPr>
            <a:r>
              <a:rPr lang="en-GB" dirty="0" smtClean="0"/>
              <a:t>Widens </a:t>
            </a:r>
            <a:r>
              <a:rPr lang="en-GB" dirty="0" smtClean="0"/>
              <a:t>employment </a:t>
            </a:r>
            <a:r>
              <a:rPr lang="en-GB" dirty="0" smtClean="0"/>
              <a:t>opportunities </a:t>
            </a:r>
            <a:r>
              <a:rPr lang="en-GB" dirty="0"/>
              <a:t>for nurses </a:t>
            </a:r>
            <a:r>
              <a:rPr lang="en-GB" dirty="0" smtClean="0"/>
              <a:t>(University </a:t>
            </a:r>
            <a:r>
              <a:rPr lang="en-GB" dirty="0"/>
              <a:t>of </a:t>
            </a:r>
            <a:r>
              <a:rPr lang="en-GB" dirty="0" smtClean="0"/>
              <a:t>Saint </a:t>
            </a:r>
            <a:r>
              <a:rPr lang="en-GB" dirty="0"/>
              <a:t>Mary,2017).</a:t>
            </a:r>
            <a:endParaRPr lang="en-US" dirty="0"/>
          </a:p>
        </p:txBody>
      </p:sp>
    </p:spTree>
    <p:extLst>
      <p:ext uri="{BB962C8B-B14F-4D97-AF65-F5344CB8AC3E}">
        <p14:creationId xmlns:p14="http://schemas.microsoft.com/office/powerpoint/2010/main" val="17116715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Continuing with Higher Education in Nursing</a:t>
            </a:r>
            <a:endParaRPr lang="en-US" dirty="0"/>
          </a:p>
        </p:txBody>
      </p:sp>
      <p:sp>
        <p:nvSpPr>
          <p:cNvPr id="3" name="Content Placeholder 2"/>
          <p:cNvSpPr>
            <a:spLocks noGrp="1"/>
          </p:cNvSpPr>
          <p:nvPr>
            <p:ph idx="1"/>
          </p:nvPr>
        </p:nvSpPr>
        <p:spPr/>
        <p:txBody>
          <a:bodyPr/>
          <a:lstStyle/>
          <a:p>
            <a:pPr marL="0" indent="0" algn="ctr">
              <a:buNone/>
            </a:pPr>
            <a:r>
              <a:rPr lang="en-GB" b="1" dirty="0" smtClean="0"/>
              <a:t>CONS</a:t>
            </a:r>
          </a:p>
          <a:p>
            <a:pPr>
              <a:buFont typeface="Arial" panose="020B0604020202020204" pitchFamily="34" charset="0"/>
              <a:buChar char="•"/>
            </a:pPr>
            <a:r>
              <a:rPr lang="en-GB" dirty="0" smtClean="0"/>
              <a:t>Cost</a:t>
            </a:r>
          </a:p>
          <a:p>
            <a:pPr>
              <a:buFont typeface="Arial" panose="020B0604020202020204" pitchFamily="34" charset="0"/>
              <a:buChar char="•"/>
            </a:pPr>
            <a:r>
              <a:rPr lang="en-GB" dirty="0" smtClean="0"/>
              <a:t>Time</a:t>
            </a:r>
          </a:p>
          <a:p>
            <a:pPr>
              <a:buFont typeface="Arial" panose="020B0604020202020204" pitchFamily="34" charset="0"/>
              <a:buChar char="•"/>
            </a:pPr>
            <a:r>
              <a:rPr lang="en-GB" dirty="0" smtClean="0"/>
              <a:t>Limited </a:t>
            </a:r>
            <a:r>
              <a:rPr lang="en-GB" dirty="0"/>
              <a:t>career </a:t>
            </a:r>
            <a:r>
              <a:rPr lang="en-GB" dirty="0" smtClean="0"/>
              <a:t>opportunities </a:t>
            </a:r>
            <a:r>
              <a:rPr lang="en-GB" dirty="0"/>
              <a:t>and </a:t>
            </a:r>
            <a:r>
              <a:rPr lang="en-GB" dirty="0" smtClean="0"/>
              <a:t>positions.</a:t>
            </a:r>
          </a:p>
          <a:p>
            <a:pPr>
              <a:buFont typeface="Arial" panose="020B0604020202020204" pitchFamily="34" charset="0"/>
              <a:buChar char="•"/>
            </a:pPr>
            <a:r>
              <a:rPr lang="en-GB" dirty="0" smtClean="0"/>
              <a:t>Poor patient outcome.</a:t>
            </a:r>
          </a:p>
          <a:p>
            <a:pPr>
              <a:buFont typeface="Arial" panose="020B0604020202020204" pitchFamily="34" charset="0"/>
              <a:buChar char="•"/>
            </a:pPr>
            <a:r>
              <a:rPr lang="en-GB" dirty="0" smtClean="0"/>
              <a:t>Lack </a:t>
            </a:r>
            <a:r>
              <a:rPr lang="en-GB" dirty="0"/>
              <a:t>of </a:t>
            </a:r>
            <a:r>
              <a:rPr lang="en-GB" dirty="0" smtClean="0"/>
              <a:t>confidence.</a:t>
            </a:r>
          </a:p>
          <a:p>
            <a:pPr>
              <a:buFont typeface="Arial" panose="020B0604020202020204" pitchFamily="34" charset="0"/>
              <a:buChar char="•"/>
            </a:pPr>
            <a:r>
              <a:rPr lang="en-GB" dirty="0" smtClean="0"/>
              <a:t>Limited </a:t>
            </a:r>
            <a:r>
              <a:rPr lang="en-GB" dirty="0"/>
              <a:t>Knowledge, competency and </a:t>
            </a:r>
            <a:r>
              <a:rPr lang="en-GB" dirty="0"/>
              <a:t>skills </a:t>
            </a:r>
            <a:r>
              <a:rPr lang="en-GB" dirty="0" smtClean="0"/>
              <a:t>(American </a:t>
            </a:r>
            <a:r>
              <a:rPr lang="en-GB" dirty="0"/>
              <a:t>Nurses </a:t>
            </a:r>
            <a:r>
              <a:rPr lang="en-GB"/>
              <a:t>Credentialing </a:t>
            </a:r>
            <a:r>
              <a:rPr lang="en-GB" smtClean="0"/>
              <a:t>Centre's </a:t>
            </a:r>
            <a:r>
              <a:rPr lang="en-GB" dirty="0"/>
              <a:t>Commission on </a:t>
            </a:r>
            <a:r>
              <a:rPr lang="en-GB" dirty="0" smtClean="0"/>
              <a:t>Accreditation, 2012).</a:t>
            </a:r>
            <a:endParaRPr lang="en-GB" b="1" dirty="0" smtClean="0"/>
          </a:p>
        </p:txBody>
      </p:sp>
    </p:spTree>
    <p:extLst>
      <p:ext uri="{BB962C8B-B14F-4D97-AF65-F5344CB8AC3E}">
        <p14:creationId xmlns:p14="http://schemas.microsoft.com/office/powerpoint/2010/main" val="40173747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Impact on Competency</a:t>
            </a:r>
            <a:endParaRPr lang="en-US" dirty="0"/>
          </a:p>
        </p:txBody>
      </p:sp>
      <p:sp>
        <p:nvSpPr>
          <p:cNvPr id="3" name="Content Placeholder 2"/>
          <p:cNvSpPr>
            <a:spLocks noGrp="1"/>
          </p:cNvSpPr>
          <p:nvPr>
            <p:ph idx="1"/>
          </p:nvPr>
        </p:nvSpPr>
        <p:spPr>
          <a:xfrm>
            <a:off x="2592925" y="1905000"/>
            <a:ext cx="8915400" cy="3777622"/>
          </a:xfrm>
        </p:spPr>
        <p:txBody>
          <a:bodyPr>
            <a:normAutofit/>
          </a:bodyPr>
          <a:lstStyle/>
          <a:p>
            <a:pPr marL="0" indent="0" algn="ctr">
              <a:buNone/>
            </a:pPr>
            <a:r>
              <a:rPr lang="en-GB" b="1" dirty="0" smtClean="0"/>
              <a:t>PROS</a:t>
            </a:r>
          </a:p>
          <a:p>
            <a:r>
              <a:rPr lang="en-GB" dirty="0" smtClean="0"/>
              <a:t>Capability </a:t>
            </a:r>
            <a:r>
              <a:rPr lang="en-GB" dirty="0"/>
              <a:t>to</a:t>
            </a:r>
            <a:r>
              <a:rPr lang="en-GB" dirty="0" smtClean="0"/>
              <a:t>: </a:t>
            </a:r>
          </a:p>
          <a:p>
            <a:pPr>
              <a:buFont typeface="Arial" panose="020B0604020202020204" pitchFamily="34" charset="0"/>
              <a:buChar char="•"/>
            </a:pPr>
            <a:r>
              <a:rPr lang="en-GB" dirty="0" smtClean="0"/>
              <a:t>Identify </a:t>
            </a:r>
            <a:r>
              <a:rPr lang="en-GB" dirty="0"/>
              <a:t>learning </a:t>
            </a:r>
            <a:r>
              <a:rPr lang="en-GB" dirty="0" smtClean="0"/>
              <a:t>requirements</a:t>
            </a:r>
          </a:p>
          <a:p>
            <a:pPr lvl="0">
              <a:buClr>
                <a:srgbClr val="A53010"/>
              </a:buClr>
              <a:buFont typeface="Arial" panose="020B0604020202020204" pitchFamily="34" charset="0"/>
              <a:buChar char="•"/>
            </a:pPr>
            <a:r>
              <a:rPr lang="en-GB" dirty="0">
                <a:solidFill>
                  <a:prstClr val="black">
                    <a:lumMod val="75000"/>
                    <a:lumOff val="25000"/>
                  </a:prstClr>
                </a:solidFill>
              </a:rPr>
              <a:t>Reflect on one’s </a:t>
            </a:r>
            <a:r>
              <a:rPr lang="en-GB" dirty="0" smtClean="0">
                <a:solidFill>
                  <a:prstClr val="black">
                    <a:lumMod val="75000"/>
                    <a:lumOff val="25000"/>
                  </a:prstClr>
                </a:solidFill>
              </a:rPr>
              <a:t>practice</a:t>
            </a:r>
            <a:endParaRPr lang="en-GB" dirty="0" smtClean="0"/>
          </a:p>
          <a:p>
            <a:pPr>
              <a:buFont typeface="Arial" panose="020B0604020202020204" pitchFamily="34" charset="0"/>
              <a:buChar char="•"/>
            </a:pPr>
            <a:r>
              <a:rPr lang="en-GB" dirty="0" smtClean="0"/>
              <a:t>Management </a:t>
            </a:r>
            <a:r>
              <a:rPr lang="en-GB" dirty="0"/>
              <a:t>of </a:t>
            </a:r>
            <a:r>
              <a:rPr lang="en-GB" dirty="0" smtClean="0"/>
              <a:t>resources</a:t>
            </a:r>
            <a:r>
              <a:rPr lang="en-GB" dirty="0"/>
              <a:t>, </a:t>
            </a:r>
            <a:r>
              <a:rPr lang="en-GB" dirty="0">
                <a:solidFill>
                  <a:prstClr val="black">
                    <a:lumMod val="75000"/>
                    <a:lumOff val="25000"/>
                  </a:prstClr>
                </a:solidFill>
              </a:rPr>
              <a:t>skills, </a:t>
            </a:r>
            <a:r>
              <a:rPr lang="en-GB" dirty="0" smtClean="0"/>
              <a:t>and evidence</a:t>
            </a:r>
          </a:p>
          <a:p>
            <a:pPr lvl="0">
              <a:buClr>
                <a:srgbClr val="A53010"/>
              </a:buClr>
              <a:buFont typeface="Arial" panose="020B0604020202020204" pitchFamily="34" charset="0"/>
              <a:buChar char="•"/>
            </a:pPr>
            <a:r>
              <a:rPr lang="en-GB" dirty="0" smtClean="0">
                <a:solidFill>
                  <a:prstClr val="black">
                    <a:lumMod val="75000"/>
                    <a:lumOff val="25000"/>
                  </a:prstClr>
                </a:solidFill>
              </a:rPr>
              <a:t>Effectively </a:t>
            </a:r>
            <a:r>
              <a:rPr lang="en-GB" dirty="0">
                <a:solidFill>
                  <a:prstClr val="black">
                    <a:lumMod val="75000"/>
                    <a:lumOff val="25000"/>
                  </a:prstClr>
                </a:solidFill>
              </a:rPr>
              <a:t>search </a:t>
            </a:r>
            <a:r>
              <a:rPr lang="en-GB" dirty="0" smtClean="0">
                <a:solidFill>
                  <a:prstClr val="black">
                    <a:lumMod val="75000"/>
                    <a:lumOff val="25000"/>
                  </a:prstClr>
                </a:solidFill>
              </a:rPr>
              <a:t>for resources  of learning</a:t>
            </a:r>
            <a:endParaRPr lang="en-GB" dirty="0" smtClean="0"/>
          </a:p>
          <a:p>
            <a:pPr>
              <a:buFont typeface="Arial" panose="020B0604020202020204" pitchFamily="34" charset="0"/>
              <a:buChar char="•"/>
            </a:pPr>
            <a:r>
              <a:rPr lang="en-GB" dirty="0" smtClean="0"/>
              <a:t>Estimate </a:t>
            </a:r>
            <a:r>
              <a:rPr lang="en-GB" dirty="0"/>
              <a:t>one’s competencies and gain insight on </a:t>
            </a:r>
            <a:r>
              <a:rPr lang="en-GB" dirty="0" smtClean="0"/>
              <a:t>external and internal </a:t>
            </a:r>
            <a:r>
              <a:rPr lang="en-GB" dirty="0"/>
              <a:t>response </a:t>
            </a:r>
            <a:r>
              <a:rPr lang="en-GB" dirty="0" smtClean="0"/>
              <a:t>(Cherry</a:t>
            </a:r>
            <a:r>
              <a:rPr lang="en-GB" dirty="0"/>
              <a:t>, B., &amp; Jacob, S. </a:t>
            </a:r>
            <a:r>
              <a:rPr lang="en-GB" dirty="0" smtClean="0"/>
              <a:t>2014)</a:t>
            </a:r>
            <a:endParaRPr lang="en-GB" dirty="0"/>
          </a:p>
          <a:p>
            <a:endParaRPr lang="en-US" dirty="0"/>
          </a:p>
        </p:txBody>
      </p:sp>
    </p:spTree>
    <p:extLst>
      <p:ext uri="{BB962C8B-B14F-4D97-AF65-F5344CB8AC3E}">
        <p14:creationId xmlns:p14="http://schemas.microsoft.com/office/powerpoint/2010/main" val="4106599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Impact on Competency</a:t>
            </a:r>
            <a:endParaRPr lang="en-US" dirty="0"/>
          </a:p>
        </p:txBody>
      </p:sp>
      <p:sp>
        <p:nvSpPr>
          <p:cNvPr id="3" name="Content Placeholder 2"/>
          <p:cNvSpPr>
            <a:spLocks noGrp="1"/>
          </p:cNvSpPr>
          <p:nvPr>
            <p:ph idx="1"/>
          </p:nvPr>
        </p:nvSpPr>
        <p:spPr/>
        <p:txBody>
          <a:bodyPr/>
          <a:lstStyle/>
          <a:p>
            <a:pPr marL="0" indent="0" algn="ctr">
              <a:buNone/>
            </a:pPr>
            <a:r>
              <a:rPr lang="en-GB" b="1" dirty="0" smtClean="0"/>
              <a:t>CONS</a:t>
            </a:r>
          </a:p>
          <a:p>
            <a:pPr>
              <a:buFont typeface="Arial" panose="020B0604020202020204" pitchFamily="34" charset="0"/>
              <a:buChar char="•"/>
            </a:pPr>
            <a:r>
              <a:rPr lang="en-GB" dirty="0" smtClean="0"/>
              <a:t>Under-funding </a:t>
            </a:r>
            <a:r>
              <a:rPr lang="en-GB" dirty="0"/>
              <a:t>of </a:t>
            </a:r>
            <a:r>
              <a:rPr lang="en-GB" dirty="0" smtClean="0"/>
              <a:t>higher </a:t>
            </a:r>
            <a:r>
              <a:rPr lang="en-GB" dirty="0"/>
              <a:t>education institutions and </a:t>
            </a:r>
            <a:r>
              <a:rPr lang="en-GB" dirty="0" smtClean="0"/>
              <a:t>Continuing education </a:t>
            </a:r>
            <a:r>
              <a:rPr lang="en-GB" dirty="0"/>
              <a:t>development </a:t>
            </a:r>
            <a:r>
              <a:rPr lang="en-GB" dirty="0" smtClean="0"/>
              <a:t>programs.</a:t>
            </a:r>
          </a:p>
          <a:p>
            <a:pPr lvl="0">
              <a:buClr>
                <a:srgbClr val="A53010"/>
              </a:buClr>
              <a:buFont typeface="Arial" panose="020B0604020202020204" pitchFamily="34" charset="0"/>
              <a:buChar char="•"/>
            </a:pPr>
            <a:r>
              <a:rPr lang="en-GB" dirty="0" smtClean="0">
                <a:solidFill>
                  <a:prstClr val="black">
                    <a:lumMod val="75000"/>
                    <a:lumOff val="25000"/>
                  </a:prstClr>
                </a:solidFill>
              </a:rPr>
              <a:t>Shortages of healthcare staff.</a:t>
            </a:r>
            <a:endParaRPr lang="en-GB" dirty="0">
              <a:solidFill>
                <a:prstClr val="black">
                  <a:lumMod val="75000"/>
                  <a:lumOff val="25000"/>
                </a:prstClr>
              </a:solidFill>
            </a:endParaRPr>
          </a:p>
          <a:p>
            <a:pPr lvl="0">
              <a:buClr>
                <a:srgbClr val="A53010"/>
              </a:buClr>
              <a:buFont typeface="Arial" panose="020B0604020202020204" pitchFamily="34" charset="0"/>
              <a:buChar char="•"/>
            </a:pPr>
            <a:r>
              <a:rPr lang="en-GB" dirty="0">
                <a:solidFill>
                  <a:prstClr val="black">
                    <a:lumMod val="75000"/>
                    <a:lumOff val="25000"/>
                  </a:prstClr>
                </a:solidFill>
              </a:rPr>
              <a:t>H</a:t>
            </a:r>
            <a:r>
              <a:rPr lang="en-GB" dirty="0" smtClean="0">
                <a:solidFill>
                  <a:prstClr val="black">
                    <a:lumMod val="75000"/>
                    <a:lumOff val="25000"/>
                  </a:prstClr>
                </a:solidFill>
              </a:rPr>
              <a:t>ealth </a:t>
            </a:r>
            <a:r>
              <a:rPr lang="en-GB" dirty="0">
                <a:solidFill>
                  <a:prstClr val="black">
                    <a:lumMod val="75000"/>
                    <a:lumOff val="25000"/>
                  </a:prstClr>
                </a:solidFill>
              </a:rPr>
              <a:t>system </a:t>
            </a:r>
            <a:r>
              <a:rPr lang="en-GB" dirty="0" smtClean="0">
                <a:solidFill>
                  <a:prstClr val="black">
                    <a:lumMod val="75000"/>
                    <a:lumOff val="25000"/>
                  </a:prstClr>
                </a:solidFill>
              </a:rPr>
              <a:t>requirements, </a:t>
            </a:r>
            <a:r>
              <a:rPr lang="en-GB" dirty="0">
                <a:solidFill>
                  <a:prstClr val="black">
                    <a:lumMod val="75000"/>
                    <a:lumOff val="25000"/>
                  </a:prstClr>
                </a:solidFill>
              </a:rPr>
              <a:t>Deficiency of evidence connecting life long </a:t>
            </a:r>
            <a:r>
              <a:rPr lang="en-GB" dirty="0" smtClean="0">
                <a:solidFill>
                  <a:prstClr val="black">
                    <a:lumMod val="75000"/>
                    <a:lumOff val="25000"/>
                  </a:prstClr>
                </a:solidFill>
              </a:rPr>
              <a:t>education and learning </a:t>
            </a:r>
            <a:r>
              <a:rPr lang="en-GB" dirty="0">
                <a:solidFill>
                  <a:prstClr val="black">
                    <a:lumMod val="75000"/>
                    <a:lumOff val="25000"/>
                  </a:prstClr>
                </a:solidFill>
              </a:rPr>
              <a:t>to patient health </a:t>
            </a:r>
            <a:r>
              <a:rPr lang="en-GB" dirty="0" smtClean="0">
                <a:solidFill>
                  <a:prstClr val="black">
                    <a:lumMod val="75000"/>
                    <a:lumOff val="25000"/>
                  </a:prstClr>
                </a:solidFill>
              </a:rPr>
              <a:t>consequences, and </a:t>
            </a:r>
            <a:r>
              <a:rPr lang="en-GB" dirty="0">
                <a:solidFill>
                  <a:prstClr val="black">
                    <a:lumMod val="75000"/>
                    <a:lumOff val="25000"/>
                  </a:prstClr>
                </a:solidFill>
              </a:rPr>
              <a:t>health professional </a:t>
            </a:r>
            <a:r>
              <a:rPr lang="en-GB" dirty="0" smtClean="0">
                <a:solidFill>
                  <a:prstClr val="black">
                    <a:lumMod val="75000"/>
                    <a:lumOff val="25000"/>
                  </a:prstClr>
                </a:solidFill>
              </a:rPr>
              <a:t>requirements</a:t>
            </a:r>
            <a:endParaRPr lang="en-GB" dirty="0" smtClean="0"/>
          </a:p>
          <a:p>
            <a:pPr>
              <a:buFont typeface="Arial" panose="020B0604020202020204" pitchFamily="34" charset="0"/>
              <a:buChar char="•"/>
            </a:pPr>
            <a:r>
              <a:rPr lang="en-GB" dirty="0" smtClean="0"/>
              <a:t>Fast </a:t>
            </a:r>
            <a:r>
              <a:rPr lang="en-GB" dirty="0"/>
              <a:t>changes in professional knowledge </a:t>
            </a:r>
            <a:endParaRPr lang="en-GB" dirty="0" smtClean="0"/>
          </a:p>
          <a:p>
            <a:endParaRPr lang="en-US" dirty="0" smtClean="0"/>
          </a:p>
          <a:p>
            <a:pPr marL="0" indent="0">
              <a:buNone/>
            </a:pPr>
            <a:endParaRPr lang="en-US" dirty="0"/>
          </a:p>
        </p:txBody>
      </p:sp>
    </p:spTree>
    <p:extLst>
      <p:ext uri="{BB962C8B-B14F-4D97-AF65-F5344CB8AC3E}">
        <p14:creationId xmlns:p14="http://schemas.microsoft.com/office/powerpoint/2010/main" val="17169273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79278" y="405746"/>
            <a:ext cx="8911687" cy="1280890"/>
          </a:xfrm>
        </p:spPr>
        <p:txBody>
          <a:bodyPr/>
          <a:lstStyle/>
          <a:p>
            <a:r>
              <a:rPr lang="en-GB" dirty="0"/>
              <a:t>Impact on Knowledge and Attitudes</a:t>
            </a:r>
            <a:endParaRPr lang="en-US" dirty="0"/>
          </a:p>
        </p:txBody>
      </p:sp>
      <p:sp>
        <p:nvSpPr>
          <p:cNvPr id="3" name="Content Placeholder 2"/>
          <p:cNvSpPr>
            <a:spLocks noGrp="1"/>
          </p:cNvSpPr>
          <p:nvPr>
            <p:ph idx="1"/>
          </p:nvPr>
        </p:nvSpPr>
        <p:spPr>
          <a:xfrm>
            <a:off x="2579278" y="1232847"/>
            <a:ext cx="9612722" cy="3762234"/>
          </a:xfrm>
        </p:spPr>
        <p:txBody>
          <a:bodyPr>
            <a:noAutofit/>
          </a:bodyPr>
          <a:lstStyle/>
          <a:p>
            <a:pPr marL="0" indent="0" algn="ctr">
              <a:buNone/>
            </a:pPr>
            <a:r>
              <a:rPr lang="en-GB" b="1" dirty="0" smtClean="0"/>
              <a:t>PROS</a:t>
            </a:r>
          </a:p>
          <a:p>
            <a:pPr>
              <a:buFont typeface="Arial" panose="020B0604020202020204" pitchFamily="34" charset="0"/>
              <a:buChar char="•"/>
            </a:pPr>
            <a:r>
              <a:rPr lang="en-GB" dirty="0" smtClean="0"/>
              <a:t>Up </a:t>
            </a:r>
            <a:r>
              <a:rPr lang="en-GB" dirty="0"/>
              <a:t>to date </a:t>
            </a:r>
            <a:r>
              <a:rPr lang="en-GB" dirty="0" smtClean="0"/>
              <a:t>plans </a:t>
            </a:r>
            <a:r>
              <a:rPr lang="en-GB" dirty="0"/>
              <a:t>of </a:t>
            </a:r>
            <a:r>
              <a:rPr lang="en-GB" dirty="0" smtClean="0"/>
              <a:t>care/treatments</a:t>
            </a:r>
          </a:p>
          <a:p>
            <a:pPr lvl="0">
              <a:buClr>
                <a:srgbClr val="A53010"/>
              </a:buClr>
              <a:buFont typeface="Arial" panose="020B0604020202020204" pitchFamily="34" charset="0"/>
              <a:buChar char="•"/>
            </a:pPr>
            <a:r>
              <a:rPr lang="en-GB" dirty="0" smtClean="0">
                <a:solidFill>
                  <a:prstClr val="black">
                    <a:lumMod val="75000"/>
                    <a:lumOff val="25000"/>
                  </a:prstClr>
                </a:solidFill>
              </a:rPr>
              <a:t>Competent and Knowledgeable </a:t>
            </a:r>
            <a:r>
              <a:rPr lang="en-GB" dirty="0">
                <a:solidFill>
                  <a:prstClr val="black">
                    <a:lumMod val="75000"/>
                    <a:lumOff val="25000"/>
                  </a:prstClr>
                </a:solidFill>
              </a:rPr>
              <a:t>on new advancements</a:t>
            </a:r>
          </a:p>
          <a:p>
            <a:pPr lvl="0">
              <a:buClr>
                <a:srgbClr val="A53010"/>
              </a:buClr>
              <a:buFont typeface="Arial" panose="020B0604020202020204" pitchFamily="34" charset="0"/>
              <a:buChar char="•"/>
            </a:pPr>
            <a:r>
              <a:rPr lang="en-GB" dirty="0">
                <a:solidFill>
                  <a:prstClr val="black">
                    <a:lumMod val="75000"/>
                    <a:lumOff val="25000"/>
                  </a:prstClr>
                </a:solidFill>
              </a:rPr>
              <a:t>Sense of </a:t>
            </a:r>
            <a:r>
              <a:rPr lang="en-GB" dirty="0" smtClean="0">
                <a:solidFill>
                  <a:prstClr val="black">
                    <a:lumMod val="75000"/>
                    <a:lumOff val="25000"/>
                  </a:prstClr>
                </a:solidFill>
              </a:rPr>
              <a:t>achievement</a:t>
            </a:r>
            <a:endParaRPr lang="en-GB" dirty="0">
              <a:solidFill>
                <a:prstClr val="black">
                  <a:lumMod val="75000"/>
                  <a:lumOff val="25000"/>
                </a:prstClr>
              </a:solidFill>
            </a:endParaRPr>
          </a:p>
          <a:p>
            <a:pPr lvl="0">
              <a:buClr>
                <a:srgbClr val="A53010"/>
              </a:buClr>
              <a:buFont typeface="Arial" panose="020B0604020202020204" pitchFamily="34" charset="0"/>
              <a:buChar char="•"/>
            </a:pPr>
            <a:r>
              <a:rPr lang="en-GB" dirty="0">
                <a:solidFill>
                  <a:prstClr val="black">
                    <a:lumMod val="75000"/>
                    <a:lumOff val="25000"/>
                  </a:prstClr>
                </a:solidFill>
              </a:rPr>
              <a:t>Greater advancement </a:t>
            </a:r>
            <a:r>
              <a:rPr lang="en-GB" dirty="0" smtClean="0">
                <a:solidFill>
                  <a:prstClr val="black">
                    <a:lumMod val="75000"/>
                    <a:lumOff val="25000"/>
                  </a:prstClr>
                </a:solidFill>
              </a:rPr>
              <a:t>chances</a:t>
            </a:r>
            <a:endParaRPr lang="en-GB" dirty="0">
              <a:solidFill>
                <a:prstClr val="black">
                  <a:lumMod val="75000"/>
                  <a:lumOff val="25000"/>
                </a:prstClr>
              </a:solidFill>
            </a:endParaRPr>
          </a:p>
          <a:p>
            <a:pPr lvl="0">
              <a:buClr>
                <a:srgbClr val="A53010"/>
              </a:buClr>
              <a:buFont typeface="Arial" panose="020B0604020202020204" pitchFamily="34" charset="0"/>
              <a:buChar char="•"/>
            </a:pPr>
            <a:r>
              <a:rPr lang="en-GB" dirty="0">
                <a:solidFill>
                  <a:prstClr val="black">
                    <a:lumMod val="75000"/>
                    <a:lumOff val="25000"/>
                  </a:prstClr>
                </a:solidFill>
              </a:rPr>
              <a:t>Resource for others-Various opportunities/methods</a:t>
            </a:r>
          </a:p>
          <a:p>
            <a:pPr lvl="0">
              <a:buClr>
                <a:srgbClr val="A53010"/>
              </a:buClr>
              <a:buFont typeface="Arial" panose="020B0604020202020204" pitchFamily="34" charset="0"/>
              <a:buChar char="•"/>
            </a:pPr>
            <a:r>
              <a:rPr lang="en-GB" dirty="0">
                <a:solidFill>
                  <a:prstClr val="black">
                    <a:lumMod val="75000"/>
                    <a:lumOff val="25000"/>
                  </a:prstClr>
                </a:solidFill>
              </a:rPr>
              <a:t>Leads to professional </a:t>
            </a:r>
            <a:r>
              <a:rPr lang="en-GB" dirty="0" smtClean="0">
                <a:solidFill>
                  <a:prstClr val="black">
                    <a:lumMod val="75000"/>
                    <a:lumOff val="25000"/>
                  </a:prstClr>
                </a:solidFill>
              </a:rPr>
              <a:t>development </a:t>
            </a:r>
            <a:r>
              <a:rPr lang="en-GB" dirty="0">
                <a:solidFill>
                  <a:prstClr val="black">
                    <a:lumMod val="75000"/>
                    <a:lumOff val="25000"/>
                  </a:prstClr>
                </a:solidFill>
              </a:rPr>
              <a:t>– the </a:t>
            </a:r>
            <a:r>
              <a:rPr lang="en-GB" dirty="0" smtClean="0">
                <a:solidFill>
                  <a:prstClr val="black">
                    <a:lumMod val="75000"/>
                    <a:lumOff val="25000"/>
                  </a:prstClr>
                </a:solidFill>
              </a:rPr>
              <a:t>continuing nursing </a:t>
            </a:r>
            <a:r>
              <a:rPr lang="en-GB" dirty="0">
                <a:solidFill>
                  <a:prstClr val="black">
                    <a:lumMod val="75000"/>
                    <a:lumOff val="25000"/>
                  </a:prstClr>
                </a:solidFill>
              </a:rPr>
              <a:t>education </a:t>
            </a:r>
            <a:r>
              <a:rPr lang="en-GB" dirty="0" smtClean="0">
                <a:solidFill>
                  <a:prstClr val="black">
                    <a:lumMod val="75000"/>
                    <a:lumOff val="25000"/>
                  </a:prstClr>
                </a:solidFill>
              </a:rPr>
              <a:t>delivers </a:t>
            </a:r>
            <a:r>
              <a:rPr lang="en-GB" dirty="0">
                <a:solidFill>
                  <a:prstClr val="black">
                    <a:lumMod val="75000"/>
                    <a:lumOff val="25000"/>
                  </a:prstClr>
                </a:solidFill>
              </a:rPr>
              <a:t>the nurses with new </a:t>
            </a:r>
            <a:r>
              <a:rPr lang="en-GB" dirty="0" smtClean="0">
                <a:solidFill>
                  <a:prstClr val="black">
                    <a:lumMod val="75000"/>
                    <a:lumOff val="25000"/>
                  </a:prstClr>
                </a:solidFill>
              </a:rPr>
              <a:t>visions </a:t>
            </a:r>
            <a:r>
              <a:rPr lang="en-GB" dirty="0">
                <a:solidFill>
                  <a:prstClr val="black">
                    <a:lumMod val="75000"/>
                    <a:lumOff val="25000"/>
                  </a:prstClr>
                </a:solidFill>
              </a:rPr>
              <a:t>that </a:t>
            </a:r>
            <a:r>
              <a:rPr lang="en-GB" dirty="0" smtClean="0">
                <a:solidFill>
                  <a:prstClr val="black">
                    <a:lumMod val="75000"/>
                    <a:lumOff val="25000"/>
                  </a:prstClr>
                </a:solidFill>
              </a:rPr>
              <a:t>simplify </a:t>
            </a:r>
            <a:r>
              <a:rPr lang="en-GB" dirty="0">
                <a:solidFill>
                  <a:prstClr val="black">
                    <a:lumMod val="75000"/>
                    <a:lumOff val="25000"/>
                  </a:prstClr>
                </a:solidFill>
              </a:rPr>
              <a:t>their </a:t>
            </a:r>
            <a:r>
              <a:rPr lang="en-GB" dirty="0" smtClean="0">
                <a:solidFill>
                  <a:prstClr val="black">
                    <a:lumMod val="75000"/>
                    <a:lumOff val="25000"/>
                  </a:prstClr>
                </a:solidFill>
              </a:rPr>
              <a:t>individual </a:t>
            </a:r>
            <a:r>
              <a:rPr lang="en-GB" dirty="0">
                <a:solidFill>
                  <a:prstClr val="black">
                    <a:lumMod val="75000"/>
                    <a:lumOff val="25000"/>
                  </a:prstClr>
                </a:solidFill>
              </a:rPr>
              <a:t>and professional </a:t>
            </a:r>
            <a:r>
              <a:rPr lang="en-GB" dirty="0" smtClean="0">
                <a:solidFill>
                  <a:prstClr val="black">
                    <a:lumMod val="75000"/>
                    <a:lumOff val="25000"/>
                  </a:prstClr>
                </a:solidFill>
              </a:rPr>
              <a:t>development</a:t>
            </a:r>
          </a:p>
          <a:p>
            <a:pPr lvl="0">
              <a:buClr>
                <a:srgbClr val="A53010"/>
              </a:buClr>
              <a:buFont typeface="Arial" panose="020B0604020202020204" pitchFamily="34" charset="0"/>
              <a:buChar char="•"/>
            </a:pPr>
            <a:r>
              <a:rPr lang="en-GB" dirty="0" smtClean="0"/>
              <a:t>Become </a:t>
            </a:r>
            <a:r>
              <a:rPr lang="en-GB" dirty="0"/>
              <a:t>certified in </a:t>
            </a:r>
            <a:r>
              <a:rPr lang="en-GB" dirty="0" smtClean="0"/>
              <a:t>interest area</a:t>
            </a:r>
          </a:p>
          <a:p>
            <a:pPr>
              <a:buFont typeface="Arial" panose="020B0604020202020204" pitchFamily="34" charset="0"/>
              <a:buChar char="•"/>
            </a:pPr>
            <a:r>
              <a:rPr lang="en-GB" dirty="0" smtClean="0"/>
              <a:t>Modernize </a:t>
            </a:r>
            <a:r>
              <a:rPr lang="en-GB" dirty="0"/>
              <a:t>the professional practice and </a:t>
            </a:r>
            <a:r>
              <a:rPr lang="en-GB" dirty="0" smtClean="0"/>
              <a:t>knowledge </a:t>
            </a:r>
            <a:r>
              <a:rPr lang="en-GB" dirty="0"/>
              <a:t>– once new </a:t>
            </a:r>
            <a:r>
              <a:rPr lang="en-GB" dirty="0" smtClean="0"/>
              <a:t>abilities </a:t>
            </a:r>
            <a:r>
              <a:rPr lang="en-GB" dirty="0"/>
              <a:t>are </a:t>
            </a:r>
            <a:r>
              <a:rPr lang="en-GB" dirty="0" smtClean="0"/>
              <a:t>developed </a:t>
            </a:r>
            <a:r>
              <a:rPr lang="en-GB" dirty="0"/>
              <a:t>through </a:t>
            </a:r>
            <a:r>
              <a:rPr lang="en-GB" dirty="0" smtClean="0"/>
              <a:t>continuing </a:t>
            </a:r>
            <a:r>
              <a:rPr lang="en-GB" dirty="0"/>
              <a:t>nursing education, the nurses </a:t>
            </a:r>
            <a:r>
              <a:rPr lang="en-GB" dirty="0" smtClean="0"/>
              <a:t>update </a:t>
            </a:r>
            <a:r>
              <a:rPr lang="en-GB" dirty="0"/>
              <a:t>their </a:t>
            </a:r>
            <a:r>
              <a:rPr lang="en-GB" dirty="0" smtClean="0"/>
              <a:t>professional practice &amp; knowledge. </a:t>
            </a:r>
          </a:p>
          <a:p>
            <a:pPr lvl="0">
              <a:buClr>
                <a:srgbClr val="A53010"/>
              </a:buClr>
              <a:buFont typeface="Arial" panose="020B0604020202020204" pitchFamily="34" charset="0"/>
              <a:buChar char="•"/>
            </a:pPr>
            <a:r>
              <a:rPr lang="en-GB" dirty="0">
                <a:solidFill>
                  <a:prstClr val="black">
                    <a:lumMod val="75000"/>
                    <a:lumOff val="25000"/>
                  </a:prstClr>
                </a:solidFill>
              </a:rPr>
              <a:t>Leads to professional growth – the </a:t>
            </a:r>
            <a:r>
              <a:rPr lang="en-GB" dirty="0" smtClean="0">
                <a:solidFill>
                  <a:prstClr val="black">
                    <a:lumMod val="75000"/>
                    <a:lumOff val="25000"/>
                  </a:prstClr>
                </a:solidFill>
              </a:rPr>
              <a:t>continuing nursing </a:t>
            </a:r>
            <a:r>
              <a:rPr lang="en-GB" dirty="0">
                <a:solidFill>
                  <a:prstClr val="black">
                    <a:lumMod val="75000"/>
                    <a:lumOff val="25000"/>
                  </a:prstClr>
                </a:solidFill>
              </a:rPr>
              <a:t>education </a:t>
            </a:r>
            <a:r>
              <a:rPr lang="en-GB" dirty="0" smtClean="0">
                <a:solidFill>
                  <a:prstClr val="black">
                    <a:lumMod val="75000"/>
                    <a:lumOff val="25000"/>
                  </a:prstClr>
                </a:solidFill>
              </a:rPr>
              <a:t>provides </a:t>
            </a:r>
            <a:r>
              <a:rPr lang="en-GB" dirty="0">
                <a:solidFill>
                  <a:prstClr val="black">
                    <a:lumMod val="75000"/>
                    <a:lumOff val="25000"/>
                  </a:prstClr>
                </a:solidFill>
              </a:rPr>
              <a:t>the nurses with new </a:t>
            </a:r>
            <a:r>
              <a:rPr lang="en-GB" dirty="0" smtClean="0">
                <a:solidFill>
                  <a:prstClr val="black">
                    <a:lumMod val="75000"/>
                    <a:lumOff val="25000"/>
                  </a:prstClr>
                </a:solidFill>
              </a:rPr>
              <a:t>visions </a:t>
            </a:r>
            <a:r>
              <a:rPr lang="en-GB" dirty="0">
                <a:solidFill>
                  <a:prstClr val="black">
                    <a:lumMod val="75000"/>
                    <a:lumOff val="25000"/>
                  </a:prstClr>
                </a:solidFill>
              </a:rPr>
              <a:t>that </a:t>
            </a:r>
            <a:r>
              <a:rPr lang="en-GB" dirty="0" smtClean="0">
                <a:solidFill>
                  <a:prstClr val="black">
                    <a:lumMod val="75000"/>
                    <a:lumOff val="25000"/>
                  </a:prstClr>
                </a:solidFill>
              </a:rPr>
              <a:t>simplify </a:t>
            </a:r>
            <a:r>
              <a:rPr lang="en-GB" dirty="0">
                <a:solidFill>
                  <a:prstClr val="black">
                    <a:lumMod val="75000"/>
                    <a:lumOff val="25000"/>
                  </a:prstClr>
                </a:solidFill>
              </a:rPr>
              <a:t>their </a:t>
            </a:r>
            <a:r>
              <a:rPr lang="en-GB" dirty="0" smtClean="0">
                <a:solidFill>
                  <a:prstClr val="black">
                    <a:lumMod val="75000"/>
                    <a:lumOff val="25000"/>
                  </a:prstClr>
                </a:solidFill>
              </a:rPr>
              <a:t>professional and </a:t>
            </a:r>
            <a:r>
              <a:rPr lang="en-GB" dirty="0">
                <a:solidFill>
                  <a:prstClr val="black">
                    <a:lumMod val="75000"/>
                    <a:lumOff val="25000"/>
                  </a:prstClr>
                </a:solidFill>
              </a:rPr>
              <a:t>personal </a:t>
            </a:r>
            <a:r>
              <a:rPr lang="en-GB" dirty="0" smtClean="0">
                <a:solidFill>
                  <a:prstClr val="black">
                    <a:lumMod val="75000"/>
                    <a:lumOff val="25000"/>
                  </a:prstClr>
                </a:solidFill>
              </a:rPr>
              <a:t>growth.</a:t>
            </a:r>
            <a:endParaRPr lang="en-GB" dirty="0"/>
          </a:p>
          <a:p>
            <a:pPr marL="0" indent="0">
              <a:buNone/>
            </a:pPr>
            <a:endParaRPr lang="en-US" dirty="0"/>
          </a:p>
        </p:txBody>
      </p:sp>
    </p:spTree>
    <p:extLst>
      <p:ext uri="{BB962C8B-B14F-4D97-AF65-F5344CB8AC3E}">
        <p14:creationId xmlns:p14="http://schemas.microsoft.com/office/powerpoint/2010/main" val="37730672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Impact on Knowledge and Attitudes</a:t>
            </a:r>
            <a:endParaRPr lang="en-US" dirty="0"/>
          </a:p>
        </p:txBody>
      </p:sp>
      <p:sp>
        <p:nvSpPr>
          <p:cNvPr id="3" name="Content Placeholder 2"/>
          <p:cNvSpPr>
            <a:spLocks noGrp="1"/>
          </p:cNvSpPr>
          <p:nvPr>
            <p:ph idx="1"/>
          </p:nvPr>
        </p:nvSpPr>
        <p:spPr/>
        <p:txBody>
          <a:bodyPr/>
          <a:lstStyle/>
          <a:p>
            <a:pPr marL="0" indent="0" algn="ctr">
              <a:buNone/>
            </a:pPr>
            <a:r>
              <a:rPr lang="en-US" b="1" dirty="0" smtClean="0"/>
              <a:t>CONS</a:t>
            </a:r>
          </a:p>
          <a:p>
            <a:pPr>
              <a:buFont typeface="Arial" panose="020B0604020202020204" pitchFamily="34" charset="0"/>
              <a:buChar char="•"/>
            </a:pPr>
            <a:r>
              <a:rPr lang="en-GB" dirty="0" smtClean="0"/>
              <a:t>Time consuming</a:t>
            </a:r>
          </a:p>
          <a:p>
            <a:pPr lvl="0">
              <a:buClr>
                <a:srgbClr val="A53010"/>
              </a:buClr>
              <a:buFont typeface="Arial" panose="020B0604020202020204" pitchFamily="34" charset="0"/>
              <a:buChar char="•"/>
            </a:pPr>
            <a:r>
              <a:rPr lang="en-GB" dirty="0">
                <a:solidFill>
                  <a:prstClr val="black">
                    <a:lumMod val="75000"/>
                    <a:lumOff val="25000"/>
                  </a:prstClr>
                </a:solidFill>
              </a:rPr>
              <a:t>Learning not </a:t>
            </a:r>
            <a:r>
              <a:rPr lang="en-GB" dirty="0" smtClean="0">
                <a:solidFill>
                  <a:prstClr val="black">
                    <a:lumMod val="75000"/>
                    <a:lumOff val="25000"/>
                  </a:prstClr>
                </a:solidFill>
              </a:rPr>
              <a:t>motivating</a:t>
            </a:r>
            <a:endParaRPr lang="en-GB" dirty="0">
              <a:solidFill>
                <a:prstClr val="black">
                  <a:lumMod val="75000"/>
                  <a:lumOff val="25000"/>
                </a:prstClr>
              </a:solidFill>
            </a:endParaRPr>
          </a:p>
          <a:p>
            <a:pPr lvl="0">
              <a:buClr>
                <a:srgbClr val="A53010"/>
              </a:buClr>
              <a:buFont typeface="Arial" panose="020B0604020202020204" pitchFamily="34" charset="0"/>
              <a:buChar char="•"/>
            </a:pPr>
            <a:r>
              <a:rPr lang="en-GB" dirty="0">
                <a:solidFill>
                  <a:prstClr val="black">
                    <a:lumMod val="75000"/>
                    <a:lumOff val="25000"/>
                  </a:prstClr>
                </a:solidFill>
              </a:rPr>
              <a:t>Not </a:t>
            </a:r>
            <a:r>
              <a:rPr lang="en-GB" dirty="0" smtClean="0">
                <a:solidFill>
                  <a:prstClr val="black">
                    <a:lumMod val="75000"/>
                    <a:lumOff val="25000"/>
                  </a:prstClr>
                </a:solidFill>
              </a:rPr>
              <a:t>certainly </a:t>
            </a:r>
            <a:r>
              <a:rPr lang="en-GB" dirty="0">
                <a:solidFill>
                  <a:prstClr val="black">
                    <a:lumMod val="75000"/>
                    <a:lumOff val="25000"/>
                  </a:prstClr>
                </a:solidFill>
              </a:rPr>
              <a:t>better </a:t>
            </a:r>
            <a:r>
              <a:rPr lang="en-GB" dirty="0" smtClean="0">
                <a:solidFill>
                  <a:prstClr val="black">
                    <a:lumMod val="75000"/>
                    <a:lumOff val="25000"/>
                  </a:prstClr>
                </a:solidFill>
              </a:rPr>
              <a:t>practice</a:t>
            </a:r>
            <a:endParaRPr lang="en-GB" dirty="0" smtClean="0"/>
          </a:p>
          <a:p>
            <a:pPr>
              <a:buFont typeface="Arial" panose="020B0604020202020204" pitchFamily="34" charset="0"/>
              <a:buChar char="•"/>
            </a:pPr>
            <a:r>
              <a:rPr lang="en-GB" dirty="0"/>
              <a:t>learning opportunity </a:t>
            </a:r>
            <a:r>
              <a:rPr lang="en-GB" dirty="0" smtClean="0"/>
              <a:t>vs. Task </a:t>
            </a:r>
          </a:p>
          <a:p>
            <a:pPr>
              <a:buFont typeface="Arial" panose="020B0604020202020204" pitchFamily="34" charset="0"/>
              <a:buChar char="•"/>
            </a:pPr>
            <a:r>
              <a:rPr lang="en-GB" dirty="0" smtClean="0"/>
              <a:t>Cost Effective</a:t>
            </a:r>
            <a:endParaRPr lang="en-US" b="1" dirty="0"/>
          </a:p>
        </p:txBody>
      </p:sp>
    </p:spTree>
    <p:extLst>
      <p:ext uri="{BB962C8B-B14F-4D97-AF65-F5344CB8AC3E}">
        <p14:creationId xmlns:p14="http://schemas.microsoft.com/office/powerpoint/2010/main" val="35711969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Impact on Professional Certification</a:t>
            </a:r>
          </a:p>
        </p:txBody>
      </p:sp>
      <p:sp>
        <p:nvSpPr>
          <p:cNvPr id="3" name="Content Placeholder 2"/>
          <p:cNvSpPr>
            <a:spLocks noGrp="1"/>
          </p:cNvSpPr>
          <p:nvPr>
            <p:ph idx="1"/>
          </p:nvPr>
        </p:nvSpPr>
        <p:spPr/>
        <p:txBody>
          <a:bodyPr>
            <a:normAutofit fontScale="92500" lnSpcReduction="10000"/>
          </a:bodyPr>
          <a:lstStyle/>
          <a:p>
            <a:pPr marL="0" indent="0" algn="ctr">
              <a:buNone/>
            </a:pPr>
            <a:r>
              <a:rPr lang="en-IN" b="1" dirty="0" smtClean="0"/>
              <a:t>PROS</a:t>
            </a:r>
          </a:p>
          <a:p>
            <a:pPr>
              <a:buFont typeface="Arial" panose="020B0604020202020204" pitchFamily="34" charset="0"/>
              <a:buChar char="•"/>
            </a:pPr>
            <a:r>
              <a:rPr lang="en-IN" dirty="0" smtClean="0"/>
              <a:t>A non-governmental agency authenticates certification.</a:t>
            </a:r>
          </a:p>
          <a:p>
            <a:pPr lvl="0">
              <a:buClr>
                <a:srgbClr val="A53010"/>
              </a:buClr>
              <a:buFont typeface="Arial" panose="020B0604020202020204" pitchFamily="34" charset="0"/>
              <a:buChar char="•"/>
            </a:pPr>
            <a:r>
              <a:rPr lang="en-GB" dirty="0">
                <a:solidFill>
                  <a:prstClr val="black">
                    <a:lumMod val="75000"/>
                    <a:lumOff val="25000"/>
                  </a:prstClr>
                </a:solidFill>
              </a:rPr>
              <a:t>Promotes continuous learning, which is </a:t>
            </a:r>
            <a:r>
              <a:rPr lang="en-GB" dirty="0" smtClean="0">
                <a:solidFill>
                  <a:prstClr val="black">
                    <a:lumMod val="75000"/>
                    <a:lumOff val="25000"/>
                  </a:prstClr>
                </a:solidFill>
              </a:rPr>
              <a:t>important </a:t>
            </a:r>
            <a:r>
              <a:rPr lang="en-GB" dirty="0">
                <a:solidFill>
                  <a:prstClr val="black">
                    <a:lumMod val="75000"/>
                    <a:lumOff val="25000"/>
                  </a:prstClr>
                </a:solidFill>
              </a:rPr>
              <a:t>for </a:t>
            </a:r>
            <a:r>
              <a:rPr lang="en-GB" dirty="0" smtClean="0">
                <a:solidFill>
                  <a:prstClr val="black">
                    <a:lumMod val="75000"/>
                    <a:lumOff val="25000"/>
                  </a:prstClr>
                </a:solidFill>
              </a:rPr>
              <a:t>skill </a:t>
            </a:r>
            <a:r>
              <a:rPr lang="en-GB" dirty="0">
                <a:solidFill>
                  <a:prstClr val="black">
                    <a:lumMod val="75000"/>
                    <a:lumOff val="25000"/>
                  </a:prstClr>
                </a:solidFill>
              </a:rPr>
              <a:t>advancement, career development, </a:t>
            </a:r>
            <a:r>
              <a:rPr lang="en-GB" dirty="0" smtClean="0">
                <a:solidFill>
                  <a:prstClr val="black">
                    <a:lumMod val="75000"/>
                    <a:lumOff val="25000"/>
                  </a:prstClr>
                </a:solidFill>
              </a:rPr>
              <a:t>and </a:t>
            </a:r>
            <a:r>
              <a:rPr lang="en-GB" dirty="0">
                <a:solidFill>
                  <a:prstClr val="black">
                    <a:lumMod val="75000"/>
                    <a:lumOff val="25000"/>
                  </a:prstClr>
                </a:solidFill>
              </a:rPr>
              <a:t>optimal patient </a:t>
            </a:r>
            <a:r>
              <a:rPr lang="en-GB" dirty="0" smtClean="0">
                <a:solidFill>
                  <a:prstClr val="black">
                    <a:lumMod val="75000"/>
                    <a:lumOff val="25000"/>
                  </a:prstClr>
                </a:solidFill>
              </a:rPr>
              <a:t>care. </a:t>
            </a:r>
            <a:r>
              <a:rPr lang="en-IN" dirty="0" smtClean="0"/>
              <a:t>Based on qualification of individual nurse for practice in a definite clinical area of nursing.</a:t>
            </a:r>
          </a:p>
          <a:p>
            <a:pPr>
              <a:buFont typeface="Arial" panose="020B0604020202020204" pitchFamily="34" charset="0"/>
              <a:buChar char="•"/>
            </a:pPr>
            <a:r>
              <a:rPr lang="en-IN" dirty="0" smtClean="0"/>
              <a:t>Enhances quality of </a:t>
            </a:r>
            <a:r>
              <a:rPr lang="en-IN" dirty="0"/>
              <a:t>care and </a:t>
            </a:r>
            <a:r>
              <a:rPr lang="en-IN" dirty="0" smtClean="0"/>
              <a:t>knowledge in nursing practice.</a:t>
            </a:r>
          </a:p>
          <a:p>
            <a:pPr>
              <a:buFont typeface="Arial" panose="020B0604020202020204" pitchFamily="34" charset="0"/>
              <a:buChar char="•"/>
            </a:pPr>
            <a:r>
              <a:rPr lang="en-IN" dirty="0" smtClean="0"/>
              <a:t>Enhances nurses ability to compete in a job market.</a:t>
            </a:r>
          </a:p>
          <a:p>
            <a:pPr>
              <a:buFont typeface="Arial" panose="020B0604020202020204" pitchFamily="34" charset="0"/>
              <a:buChar char="•"/>
            </a:pPr>
            <a:r>
              <a:rPr lang="en-IN" dirty="0" smtClean="0"/>
              <a:t>Develop a nurses confidence and professionalism.</a:t>
            </a:r>
          </a:p>
          <a:p>
            <a:pPr>
              <a:buFont typeface="Arial" panose="020B0604020202020204" pitchFamily="34" charset="0"/>
              <a:buChar char="•"/>
            </a:pPr>
            <a:r>
              <a:rPr lang="en-IN" dirty="0" smtClean="0"/>
              <a:t>Defines nurses practice and attests to ongoing qualification.</a:t>
            </a:r>
          </a:p>
          <a:p>
            <a:pPr>
              <a:buFont typeface="Arial" panose="020B0604020202020204" pitchFamily="34" charset="0"/>
              <a:buChar char="•"/>
            </a:pPr>
            <a:r>
              <a:rPr lang="en-IN" dirty="0" smtClean="0"/>
              <a:t>Enhances a feeling of personal accomplishment and confidence in clinical </a:t>
            </a:r>
            <a:r>
              <a:rPr lang="en-IN" dirty="0" smtClean="0"/>
              <a:t>abilities (</a:t>
            </a:r>
            <a:r>
              <a:rPr lang="en-GB" dirty="0" smtClean="0"/>
              <a:t>Witt, 2011)</a:t>
            </a:r>
            <a:r>
              <a:rPr lang="en-IN" dirty="0" smtClean="0"/>
              <a:t>.</a:t>
            </a:r>
            <a:endParaRPr lang="en-US" dirty="0"/>
          </a:p>
        </p:txBody>
      </p:sp>
    </p:spTree>
    <p:extLst>
      <p:ext uri="{BB962C8B-B14F-4D97-AF65-F5344CB8AC3E}">
        <p14:creationId xmlns:p14="http://schemas.microsoft.com/office/powerpoint/2010/main" val="3547267680"/>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319</TotalTime>
  <Words>4466</Words>
  <Application>Microsoft Office PowerPoint</Application>
  <PresentationFormat>Widescreen</PresentationFormat>
  <Paragraphs>178</Paragraphs>
  <Slides>16</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Century Gothic</vt:lpstr>
      <vt:lpstr>Wingdings 3</vt:lpstr>
      <vt:lpstr>Wisp</vt:lpstr>
      <vt:lpstr>Pros and Cons of Mandatory Continuing Nursing Education</vt:lpstr>
      <vt:lpstr>Introduction</vt:lpstr>
      <vt:lpstr>Continuing with Higher Education in Nursing</vt:lpstr>
      <vt:lpstr>Continuing with Higher Education in Nursing</vt:lpstr>
      <vt:lpstr>Impact on Competency</vt:lpstr>
      <vt:lpstr>Impact on Competency</vt:lpstr>
      <vt:lpstr>Impact on Knowledge and Attitudes</vt:lpstr>
      <vt:lpstr>Impact on Knowledge and Attitudes</vt:lpstr>
      <vt:lpstr>Impact on Professional Certification</vt:lpstr>
      <vt:lpstr>Impact on Professional Certification</vt:lpstr>
      <vt:lpstr>Relationship on ANA scope and standards of practice </vt:lpstr>
      <vt:lpstr>Relationship on ANA scope and standards of practice </vt:lpstr>
      <vt:lpstr>ANA Code of Ethics</vt:lpstr>
      <vt:lpstr>ANA Code of Ethics</vt:lpstr>
      <vt:lpstr>Reference</vt:lpstr>
      <vt:lpstr>Reference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2018-04-09T08:27:29Z</dcterms:created>
  <dcterms:modified xsi:type="dcterms:W3CDTF">2018-04-09T14:04:49Z</dcterms:modified>
</cp:coreProperties>
</file>